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256" r:id="rId2"/>
    <p:sldId id="321" r:id="rId3"/>
    <p:sldId id="258" r:id="rId4"/>
    <p:sldId id="259" r:id="rId5"/>
    <p:sldId id="261" r:id="rId6"/>
    <p:sldId id="311" r:id="rId7"/>
    <p:sldId id="273" r:id="rId8"/>
    <p:sldId id="282" r:id="rId9"/>
    <p:sldId id="284" r:id="rId10"/>
    <p:sldId id="291" r:id="rId11"/>
    <p:sldId id="317" r:id="rId12"/>
    <p:sldId id="318" r:id="rId13"/>
    <p:sldId id="294" r:id="rId14"/>
    <p:sldId id="297" r:id="rId15"/>
    <p:sldId id="295" r:id="rId16"/>
    <p:sldId id="312" r:id="rId17"/>
    <p:sldId id="296" r:id="rId18"/>
    <p:sldId id="313" r:id="rId19"/>
    <p:sldId id="319" r:id="rId20"/>
    <p:sldId id="320" r:id="rId21"/>
    <p:sldId id="300" r:id="rId22"/>
    <p:sldId id="304" r:id="rId23"/>
    <p:sldId id="314" r:id="rId24"/>
    <p:sldId id="315" r:id="rId25"/>
    <p:sldId id="316" r:id="rId26"/>
    <p:sldId id="306" r:id="rId27"/>
    <p:sldId id="308" r:id="rId28"/>
    <p:sldId id="309" r:id="rId29"/>
  </p:sldIdLst>
  <p:sldSz cx="9144000" cy="6858000" type="screen4x3"/>
  <p:notesSz cx="6858000" cy="9144000"/>
  <p:defaultTextStyle>
    <a:defPPr>
      <a:defRPr lang="es-ES_tradnl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0033CC"/>
    <a:srgbClr val="FF8B8B"/>
    <a:srgbClr val="FF0000"/>
    <a:srgbClr val="FF3300"/>
    <a:srgbClr val="009900"/>
    <a:srgbClr val="AEDBDE"/>
    <a:srgbClr val="D0EAEC"/>
    <a:srgbClr val="FFFF00"/>
    <a:srgbClr val="FFFF7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9350" y="692150"/>
            <a:ext cx="4559300" cy="34163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1" name="Rectangle 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 anchor="b"/>
          <a:lstStyle/>
          <a:p>
            <a:pPr algn="r"/>
            <a:r>
              <a:rPr lang="es-ES_tradnl" sz="1200">
                <a:latin typeface="Arial" charset="0"/>
              </a:rPr>
              <a:t>1</a:t>
            </a: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  <p:sp>
        <p:nvSpPr>
          <p:cNvPr id="4102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4103" name="Rectangle 7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 anchor="b"/>
          <a:lstStyle/>
          <a:p>
            <a:pPr algn="r"/>
            <a:r>
              <a:rPr lang="es-ES_tradnl" sz="1200">
                <a:latin typeface="Arial" charset="0"/>
              </a:rPr>
              <a:t>2</a:t>
            </a:r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  <p:sp>
        <p:nvSpPr>
          <p:cNvPr id="6150" name="Rectangle 6"/>
          <p:cNvSpPr>
            <a:spLocks noRo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6151" name="Rectangle 7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 anchor="b"/>
          <a:lstStyle/>
          <a:p>
            <a:pPr algn="r"/>
            <a:r>
              <a:rPr lang="es-ES_tradnl" sz="1200">
                <a:latin typeface="Arial" charset="0"/>
              </a:rPr>
              <a:t>3</a:t>
            </a:r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  <p:sp>
        <p:nvSpPr>
          <p:cNvPr id="8198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8199" name="Rectangle 7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 anchor="b"/>
          <a:lstStyle/>
          <a:p>
            <a:pPr algn="r"/>
            <a:r>
              <a:rPr lang="es-ES_tradnl" sz="1200">
                <a:latin typeface="Arial" charset="0"/>
              </a:rPr>
              <a:t>4</a:t>
            </a:r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  <p:sp>
        <p:nvSpPr>
          <p:cNvPr id="10246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10247" name="Rectangle 7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 anchor="b"/>
          <a:lstStyle/>
          <a:p>
            <a:pPr algn="r"/>
            <a:r>
              <a:rPr lang="es-ES_tradnl" sz="1200">
                <a:latin typeface="Arial" charset="0"/>
              </a:rPr>
              <a:t>6</a:t>
            </a:r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  <p:sp>
        <p:nvSpPr>
          <p:cNvPr id="14342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14343" name="Rectangle 7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ChangeArrowheads="1"/>
          </p:cNvSpPr>
          <p:nvPr/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  <p:sp>
        <p:nvSpPr>
          <p:cNvPr id="38915" name="Rectangle 3"/>
          <p:cNvSpPr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 anchor="b"/>
          <a:lstStyle/>
          <a:p>
            <a:pPr algn="r"/>
            <a:r>
              <a:rPr lang="es-ES_tradnl" sz="1200">
                <a:latin typeface="Arial" charset="0"/>
              </a:rPr>
              <a:t>18</a:t>
            </a:r>
          </a:p>
        </p:txBody>
      </p:sp>
      <p:sp>
        <p:nvSpPr>
          <p:cNvPr id="38916" name="Rectangle 4"/>
          <p:cNvSpPr>
            <a:spLocks noChangeArrowheads="1"/>
          </p:cNvSpPr>
          <p:nvPr/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  <p:sp>
        <p:nvSpPr>
          <p:cNvPr id="38917" name="Rectangle 5"/>
          <p:cNvSpPr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  <p:sp>
        <p:nvSpPr>
          <p:cNvPr id="38918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38919" name="Rectangle 7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ChangeArrowheads="1"/>
          </p:cNvSpPr>
          <p:nvPr/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  <p:sp>
        <p:nvSpPr>
          <p:cNvPr id="57347" name="Rectangle 3"/>
          <p:cNvSpPr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 anchor="b"/>
          <a:lstStyle/>
          <a:p>
            <a:pPr algn="r"/>
            <a:r>
              <a:rPr lang="es-ES_tradnl" sz="1200">
                <a:latin typeface="Arial" charset="0"/>
              </a:rPr>
              <a:t>27</a:t>
            </a:r>
          </a:p>
        </p:txBody>
      </p:sp>
      <p:sp>
        <p:nvSpPr>
          <p:cNvPr id="57348" name="Rectangle 4"/>
          <p:cNvSpPr>
            <a:spLocks noChangeArrowheads="1"/>
          </p:cNvSpPr>
          <p:nvPr/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  <p:sp>
        <p:nvSpPr>
          <p:cNvPr id="57349" name="Rectangle 5"/>
          <p:cNvSpPr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  <p:sp>
        <p:nvSpPr>
          <p:cNvPr id="57350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57351" name="Rectangle 7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P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P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P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title"/>
          </p:nvPr>
        </p:nvSpPr>
        <p:spPr>
          <a:xfrm>
            <a:off x="458788" y="276225"/>
            <a:ext cx="8226425" cy="847725"/>
          </a:xfrm>
          <a:gradFill rotWithShape="1">
            <a:gsLst>
              <a:gs pos="0">
                <a:srgbClr val="FFFF66">
                  <a:gamma/>
                  <a:shade val="46275"/>
                  <a:invGamma/>
                </a:srgbClr>
              </a:gs>
              <a:gs pos="50000">
                <a:srgbClr val="FFFF66"/>
              </a:gs>
              <a:gs pos="100000">
                <a:srgbClr val="FFFF66">
                  <a:gamma/>
                  <a:shade val="46275"/>
                  <a:invGamma/>
                </a:srgbClr>
              </a:gs>
            </a:gsLst>
            <a:lin ang="5400000" scaled="1"/>
          </a:gradFill>
          <a:ln cap="flat">
            <a:solidFill>
              <a:schemeClr val="tx1"/>
            </a:solidFill>
          </a:ln>
        </p:spPr>
        <p:txBody>
          <a:bodyPr/>
          <a:lstStyle/>
          <a:p>
            <a:r>
              <a:rPr lang="es-ES_tradnl" sz="3200"/>
              <a:t>BOLILLA 10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58788" y="1601788"/>
            <a:ext cx="8226425" cy="4522787"/>
          </a:xfrm>
          <a:pattFill prst="pct20">
            <a:fgClr>
              <a:srgbClr val="FFFF66"/>
            </a:fgClr>
            <a:bgClr>
              <a:schemeClr val="bg1"/>
            </a:bgClr>
          </a:pattFill>
          <a:ln cap="flat">
            <a:solidFill>
              <a:schemeClr val="tx1"/>
            </a:solidFill>
          </a:ln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_tradnl" sz="2400" b="1" u="sng"/>
              <a:t>RECEPTORES</a:t>
            </a:r>
            <a:r>
              <a:rPr lang="es-ES_tradnl" sz="2400" b="1"/>
              <a:t>: Características Tipos de Receptores. </a:t>
            </a:r>
          </a:p>
          <a:p>
            <a:pPr>
              <a:lnSpc>
                <a:spcPct val="90000"/>
              </a:lnSpc>
              <a:buFontTx/>
              <a:buNone/>
            </a:pPr>
            <a:endParaRPr lang="es-ES_tradnl" sz="2400" b="1"/>
          </a:p>
          <a:p>
            <a:pPr>
              <a:lnSpc>
                <a:spcPct val="90000"/>
              </a:lnSpc>
            </a:pPr>
            <a:r>
              <a:rPr lang="es-ES_tradnl" sz="2400" b="1" u="sng"/>
              <a:t>HORMONAS: SU PAPEL EN LA REGULACION METABOLICA</a:t>
            </a:r>
            <a:r>
              <a:rPr lang="es-ES_tradnl" sz="2400" b="1"/>
              <a:t>. Características generales. Clasificación. Propiedades. Acción Hormonal.</a:t>
            </a:r>
          </a:p>
          <a:p>
            <a:pPr>
              <a:lnSpc>
                <a:spcPct val="90000"/>
              </a:lnSpc>
              <a:buFontTx/>
              <a:buNone/>
            </a:pPr>
            <a:endParaRPr lang="es-ES_tradnl" sz="2400" b="1"/>
          </a:p>
          <a:p>
            <a:pPr>
              <a:lnSpc>
                <a:spcPct val="90000"/>
              </a:lnSpc>
            </a:pPr>
            <a:r>
              <a:rPr lang="es-ES_tradnl" sz="2400" b="1" u="sng"/>
              <a:t>Principales Hormonas reguladoras de las vías metabólicas</a:t>
            </a:r>
            <a:r>
              <a:rPr lang="es-ES_tradnl" sz="2400" b="1"/>
              <a:t>: insulina, glucagón, adrenalina, glucocorticoides. Acciones metabólicas sobre los hidratos de carbono, lípidos y proteínas. 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975"/>
            <a:ext cx="8229600" cy="854075"/>
          </a:xfrm>
          <a:gradFill rotWithShape="1">
            <a:gsLst>
              <a:gs pos="0">
                <a:schemeClr val="folHlink">
                  <a:gamma/>
                  <a:shade val="46275"/>
                  <a:invGamma/>
                </a:schemeClr>
              </a:gs>
              <a:gs pos="5000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</p:spPr>
        <p:txBody>
          <a:bodyPr/>
          <a:lstStyle/>
          <a:p>
            <a:pPr>
              <a:lnSpc>
                <a:spcPct val="85000"/>
              </a:lnSpc>
            </a:pPr>
            <a:r>
              <a:rPr lang="es-ES_tradnl" sz="3200" b="1"/>
              <a:t>HORMONAS</a:t>
            </a:r>
            <a:endParaRPr lang="es-ES" sz="3200" b="1"/>
          </a:p>
        </p:txBody>
      </p:sp>
      <p:sp>
        <p:nvSpPr>
          <p:cNvPr id="82948" name="Text Box 4"/>
          <p:cNvSpPr txBox="1">
            <a:spLocks noChangeArrowheads="1"/>
          </p:cNvSpPr>
          <p:nvPr/>
        </p:nvSpPr>
        <p:spPr bwMode="auto">
          <a:xfrm>
            <a:off x="395288" y="5157788"/>
            <a:ext cx="2519362" cy="4572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b="1"/>
              <a:t>POLIPEPTIDOS</a:t>
            </a:r>
            <a:endParaRPr lang="es-ES" b="1"/>
          </a:p>
        </p:txBody>
      </p:sp>
      <p:sp>
        <p:nvSpPr>
          <p:cNvPr id="82949" name="Text Box 5"/>
          <p:cNvSpPr txBox="1">
            <a:spLocks noChangeArrowheads="1"/>
          </p:cNvSpPr>
          <p:nvPr/>
        </p:nvSpPr>
        <p:spPr bwMode="auto">
          <a:xfrm>
            <a:off x="395288" y="5949950"/>
            <a:ext cx="2232025" cy="4572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b="1"/>
              <a:t>PROTEINAS</a:t>
            </a:r>
            <a:endParaRPr lang="es-ES" b="1"/>
          </a:p>
        </p:txBody>
      </p:sp>
      <p:sp>
        <p:nvSpPr>
          <p:cNvPr id="82950" name="Text Box 6"/>
          <p:cNvSpPr txBox="1">
            <a:spLocks noChangeArrowheads="1"/>
          </p:cNvSpPr>
          <p:nvPr/>
        </p:nvSpPr>
        <p:spPr bwMode="auto">
          <a:xfrm>
            <a:off x="0" y="4221163"/>
            <a:ext cx="3457575" cy="4572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b="1"/>
              <a:t>Dvdos.</a:t>
            </a:r>
            <a:r>
              <a:rPr lang="es-ES_tradnl"/>
              <a:t> </a:t>
            </a:r>
            <a:r>
              <a:rPr lang="es-ES_tradnl" b="1"/>
              <a:t>de</a:t>
            </a:r>
            <a:r>
              <a:rPr lang="es-ES_tradnl"/>
              <a:t> </a:t>
            </a:r>
            <a:r>
              <a:rPr lang="es-ES_tradnl" b="1"/>
              <a:t>AC. GRASOS</a:t>
            </a:r>
            <a:endParaRPr lang="es-ES" b="1"/>
          </a:p>
        </p:txBody>
      </p:sp>
      <p:sp>
        <p:nvSpPr>
          <p:cNvPr id="82951" name="Text Box 7"/>
          <p:cNvSpPr txBox="1">
            <a:spLocks noChangeArrowheads="1"/>
          </p:cNvSpPr>
          <p:nvPr/>
        </p:nvSpPr>
        <p:spPr bwMode="auto">
          <a:xfrm>
            <a:off x="73025" y="1628775"/>
            <a:ext cx="2266950" cy="4572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b="1"/>
              <a:t>ESTEROIDES</a:t>
            </a:r>
            <a:endParaRPr lang="es-ES" b="1"/>
          </a:p>
        </p:txBody>
      </p:sp>
      <p:sp>
        <p:nvSpPr>
          <p:cNvPr id="82952" name="Text Box 8"/>
          <p:cNvSpPr txBox="1">
            <a:spLocks noChangeArrowheads="1"/>
          </p:cNvSpPr>
          <p:nvPr/>
        </p:nvSpPr>
        <p:spPr bwMode="auto">
          <a:xfrm>
            <a:off x="179388" y="3141663"/>
            <a:ext cx="2952750" cy="4572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b="1"/>
              <a:t>Dvdos. de AACIDOS</a:t>
            </a:r>
            <a:endParaRPr lang="es-ES" b="1"/>
          </a:p>
        </p:txBody>
      </p:sp>
      <p:sp>
        <p:nvSpPr>
          <p:cNvPr id="82954" name="Oval 10"/>
          <p:cNvSpPr>
            <a:spLocks noChangeArrowheads="1"/>
          </p:cNvSpPr>
          <p:nvPr/>
        </p:nvSpPr>
        <p:spPr bwMode="auto">
          <a:xfrm>
            <a:off x="6156325" y="1052513"/>
            <a:ext cx="2808288" cy="12954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_tradnl"/>
              <a:t>Glucocorticoides</a:t>
            </a:r>
          </a:p>
          <a:p>
            <a:pPr algn="ctr"/>
            <a:r>
              <a:rPr lang="es-ES_tradnl"/>
              <a:t>Estrogenos</a:t>
            </a:r>
          </a:p>
          <a:p>
            <a:pPr algn="ctr"/>
            <a:r>
              <a:rPr lang="es-ES_tradnl"/>
              <a:t>Testosterona</a:t>
            </a:r>
            <a:endParaRPr lang="es-ES"/>
          </a:p>
        </p:txBody>
      </p:sp>
      <p:sp>
        <p:nvSpPr>
          <p:cNvPr id="82955" name="Oval 11"/>
          <p:cNvSpPr>
            <a:spLocks noChangeArrowheads="1"/>
          </p:cNvSpPr>
          <p:nvPr/>
        </p:nvSpPr>
        <p:spPr bwMode="auto">
          <a:xfrm>
            <a:off x="2843213" y="1268413"/>
            <a:ext cx="2663825" cy="1008062"/>
          </a:xfrm>
          <a:prstGeom prst="ellipse">
            <a:avLst/>
          </a:prstGeom>
          <a:solidFill>
            <a:srgbClr val="FFFF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_tradnl"/>
              <a:t>Dvdos. de Colesterol</a:t>
            </a:r>
            <a:endParaRPr lang="es-ES"/>
          </a:p>
        </p:txBody>
      </p:sp>
      <p:sp>
        <p:nvSpPr>
          <p:cNvPr id="82957" name="AutoShape 13"/>
          <p:cNvSpPr>
            <a:spLocks noChangeArrowheads="1"/>
          </p:cNvSpPr>
          <p:nvPr/>
        </p:nvSpPr>
        <p:spPr bwMode="auto">
          <a:xfrm>
            <a:off x="2413000" y="1700213"/>
            <a:ext cx="287338" cy="288925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00990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  <p:sp>
        <p:nvSpPr>
          <p:cNvPr id="82958" name="AutoShape 14"/>
          <p:cNvSpPr>
            <a:spLocks noChangeArrowheads="1"/>
          </p:cNvSpPr>
          <p:nvPr/>
        </p:nvSpPr>
        <p:spPr bwMode="auto">
          <a:xfrm>
            <a:off x="5651500" y="1628775"/>
            <a:ext cx="287338" cy="288925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00990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  <p:sp>
        <p:nvSpPr>
          <p:cNvPr id="82959" name="Oval 15"/>
          <p:cNvSpPr>
            <a:spLocks noChangeArrowheads="1"/>
          </p:cNvSpPr>
          <p:nvPr/>
        </p:nvSpPr>
        <p:spPr bwMode="auto">
          <a:xfrm>
            <a:off x="3419475" y="2636838"/>
            <a:ext cx="2808288" cy="1368425"/>
          </a:xfrm>
          <a:prstGeom prst="ellipse">
            <a:avLst/>
          </a:prstGeom>
          <a:solidFill>
            <a:srgbClr val="FFFF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_tradnl"/>
              <a:t>Dvdos. de Tirosina y </a:t>
            </a:r>
          </a:p>
          <a:p>
            <a:pPr algn="ctr"/>
            <a:r>
              <a:rPr lang="es-ES_tradnl"/>
              <a:t>de Triptofano</a:t>
            </a:r>
            <a:endParaRPr lang="es-ES"/>
          </a:p>
        </p:txBody>
      </p:sp>
      <p:sp>
        <p:nvSpPr>
          <p:cNvPr id="82960" name="Oval 16"/>
          <p:cNvSpPr>
            <a:spLocks noChangeArrowheads="1"/>
          </p:cNvSpPr>
          <p:nvPr/>
        </p:nvSpPr>
        <p:spPr bwMode="auto">
          <a:xfrm>
            <a:off x="6767513" y="2565400"/>
            <a:ext cx="2197100" cy="1655763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_tradnl"/>
              <a:t>Adrenalina</a:t>
            </a:r>
          </a:p>
          <a:p>
            <a:pPr algn="ctr"/>
            <a:r>
              <a:rPr lang="es-ES_tradnl"/>
              <a:t>Noradrenalina</a:t>
            </a:r>
          </a:p>
          <a:p>
            <a:pPr algn="ctr"/>
            <a:r>
              <a:rPr lang="es-ES_tradnl"/>
              <a:t>H. Tiroideas</a:t>
            </a:r>
          </a:p>
          <a:p>
            <a:pPr algn="ctr"/>
            <a:r>
              <a:rPr lang="es-ES_tradnl"/>
              <a:t>Melatonina</a:t>
            </a:r>
            <a:endParaRPr lang="es-ES"/>
          </a:p>
        </p:txBody>
      </p:sp>
      <p:sp>
        <p:nvSpPr>
          <p:cNvPr id="82961" name="AutoShape 17"/>
          <p:cNvSpPr>
            <a:spLocks noChangeArrowheads="1"/>
          </p:cNvSpPr>
          <p:nvPr/>
        </p:nvSpPr>
        <p:spPr bwMode="auto">
          <a:xfrm>
            <a:off x="6300788" y="3211513"/>
            <a:ext cx="287337" cy="288925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00990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  <p:sp>
        <p:nvSpPr>
          <p:cNvPr id="82962" name="Oval 18"/>
          <p:cNvSpPr>
            <a:spLocks noChangeArrowheads="1"/>
          </p:cNvSpPr>
          <p:nvPr/>
        </p:nvSpPr>
        <p:spPr bwMode="auto">
          <a:xfrm>
            <a:off x="3563938" y="4149725"/>
            <a:ext cx="2520950" cy="1079500"/>
          </a:xfrm>
          <a:prstGeom prst="ellipse">
            <a:avLst/>
          </a:prstGeom>
          <a:solidFill>
            <a:srgbClr val="FFFF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_tradnl"/>
              <a:t>Dvdos. Del</a:t>
            </a:r>
          </a:p>
          <a:p>
            <a:pPr algn="ctr"/>
            <a:r>
              <a:rPr lang="es-ES_tradnl"/>
              <a:t> Ac. araquidónico</a:t>
            </a:r>
            <a:endParaRPr lang="es-ES"/>
          </a:p>
        </p:txBody>
      </p:sp>
      <p:sp>
        <p:nvSpPr>
          <p:cNvPr id="82963" name="Oval 19"/>
          <p:cNvSpPr>
            <a:spLocks noChangeArrowheads="1"/>
          </p:cNvSpPr>
          <p:nvPr/>
        </p:nvSpPr>
        <p:spPr bwMode="auto">
          <a:xfrm>
            <a:off x="6804025" y="4365625"/>
            <a:ext cx="2339975" cy="1008063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_tradnl"/>
              <a:t>Eicosanoides</a:t>
            </a:r>
            <a:endParaRPr lang="es-ES"/>
          </a:p>
        </p:txBody>
      </p:sp>
      <p:sp>
        <p:nvSpPr>
          <p:cNvPr id="82964" name="AutoShape 20"/>
          <p:cNvSpPr>
            <a:spLocks noChangeArrowheads="1"/>
          </p:cNvSpPr>
          <p:nvPr/>
        </p:nvSpPr>
        <p:spPr bwMode="auto">
          <a:xfrm>
            <a:off x="3132138" y="3213100"/>
            <a:ext cx="287337" cy="288925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00990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  <p:sp>
        <p:nvSpPr>
          <p:cNvPr id="82965" name="AutoShape 21"/>
          <p:cNvSpPr>
            <a:spLocks noChangeArrowheads="1"/>
          </p:cNvSpPr>
          <p:nvPr/>
        </p:nvSpPr>
        <p:spPr bwMode="auto">
          <a:xfrm>
            <a:off x="6227763" y="4508500"/>
            <a:ext cx="287337" cy="288925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00990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  <p:sp>
        <p:nvSpPr>
          <p:cNvPr id="82966" name="AutoShape 22"/>
          <p:cNvSpPr>
            <a:spLocks noChangeArrowheads="1"/>
          </p:cNvSpPr>
          <p:nvPr/>
        </p:nvSpPr>
        <p:spPr bwMode="auto">
          <a:xfrm>
            <a:off x="3419475" y="4365625"/>
            <a:ext cx="287338" cy="288925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00990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  <p:sp>
        <p:nvSpPr>
          <p:cNvPr id="82967" name="Oval 23"/>
          <p:cNvSpPr>
            <a:spLocks noChangeArrowheads="1"/>
          </p:cNvSpPr>
          <p:nvPr/>
        </p:nvSpPr>
        <p:spPr bwMode="auto">
          <a:xfrm>
            <a:off x="3635375" y="5300663"/>
            <a:ext cx="2808288" cy="1368425"/>
          </a:xfrm>
          <a:prstGeom prst="ellipse">
            <a:avLst/>
          </a:prstGeom>
          <a:solidFill>
            <a:srgbClr val="FFFF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_tradnl"/>
              <a:t>Cadenas de </a:t>
            </a:r>
          </a:p>
          <a:p>
            <a:pPr algn="ctr"/>
            <a:r>
              <a:rPr lang="es-ES_tradnl"/>
              <a:t> Aminoácidos</a:t>
            </a:r>
            <a:endParaRPr lang="es-ES"/>
          </a:p>
        </p:txBody>
      </p:sp>
      <p:sp>
        <p:nvSpPr>
          <p:cNvPr id="82968" name="AutoShape 24"/>
          <p:cNvSpPr>
            <a:spLocks/>
          </p:cNvSpPr>
          <p:nvPr/>
        </p:nvSpPr>
        <p:spPr bwMode="auto">
          <a:xfrm>
            <a:off x="2771775" y="5157788"/>
            <a:ext cx="287338" cy="1439862"/>
          </a:xfrm>
          <a:prstGeom prst="leftBrace">
            <a:avLst>
              <a:gd name="adj1" fmla="val 41759"/>
              <a:gd name="adj2" fmla="val 50000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  <p:sp>
        <p:nvSpPr>
          <p:cNvPr id="82969" name="AutoShape 25"/>
          <p:cNvSpPr>
            <a:spLocks noChangeArrowheads="1"/>
          </p:cNvSpPr>
          <p:nvPr/>
        </p:nvSpPr>
        <p:spPr bwMode="auto">
          <a:xfrm>
            <a:off x="3132138" y="5805488"/>
            <a:ext cx="287337" cy="288925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00990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  <p:sp>
        <p:nvSpPr>
          <p:cNvPr id="82970" name="Oval 26"/>
          <p:cNvSpPr>
            <a:spLocks noChangeArrowheads="1"/>
          </p:cNvSpPr>
          <p:nvPr/>
        </p:nvSpPr>
        <p:spPr bwMode="auto">
          <a:xfrm>
            <a:off x="6804025" y="5589588"/>
            <a:ext cx="2052638" cy="936625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_tradnl"/>
              <a:t>Glucagón </a:t>
            </a:r>
          </a:p>
          <a:p>
            <a:pPr algn="ctr"/>
            <a:r>
              <a:rPr lang="es-ES_tradnl"/>
              <a:t>Insulina</a:t>
            </a:r>
            <a:endParaRPr lang="es-ES"/>
          </a:p>
        </p:txBody>
      </p:sp>
      <p:sp>
        <p:nvSpPr>
          <p:cNvPr id="82971" name="AutoShape 27"/>
          <p:cNvSpPr>
            <a:spLocks noChangeArrowheads="1"/>
          </p:cNvSpPr>
          <p:nvPr/>
        </p:nvSpPr>
        <p:spPr bwMode="auto">
          <a:xfrm>
            <a:off x="6443663" y="5949950"/>
            <a:ext cx="287337" cy="288925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00990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7" name="Text Box 5"/>
          <p:cNvSpPr txBox="1">
            <a:spLocks noChangeArrowheads="1"/>
          </p:cNvSpPr>
          <p:nvPr/>
        </p:nvSpPr>
        <p:spPr bwMode="auto">
          <a:xfrm>
            <a:off x="1835150" y="2205038"/>
            <a:ext cx="50419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/>
          </a:p>
        </p:txBody>
      </p:sp>
      <p:pic>
        <p:nvPicPr>
          <p:cNvPr id="85005" name="Picture 13" descr="glandulas%20copia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00338" y="1412875"/>
            <a:ext cx="3951287" cy="5194300"/>
          </a:xfrm>
          <a:prstGeom prst="rect">
            <a:avLst/>
          </a:prstGeom>
          <a:noFill/>
        </p:spPr>
      </p:pic>
      <p:sp>
        <p:nvSpPr>
          <p:cNvPr id="85006" name="Rectangle 14"/>
          <p:cNvSpPr>
            <a:spLocks noGrp="1" noChangeArrowheads="1"/>
          </p:cNvSpPr>
          <p:nvPr>
            <p:ph type="title"/>
          </p:nvPr>
        </p:nvSpPr>
        <p:spPr>
          <a:xfrm>
            <a:off x="539750" y="0"/>
            <a:ext cx="8229600" cy="1143000"/>
          </a:xfrm>
          <a:gradFill rotWithShape="1">
            <a:gsLst>
              <a:gs pos="0">
                <a:schemeClr val="folHlink">
                  <a:gamma/>
                  <a:shade val="46275"/>
                  <a:invGamma/>
                </a:schemeClr>
              </a:gs>
              <a:gs pos="5000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</p:spPr>
        <p:txBody>
          <a:bodyPr/>
          <a:lstStyle/>
          <a:p>
            <a:r>
              <a:rPr lang="es-ES_tradnl" sz="3200" b="1"/>
              <a:t>LOCALIZACION DE LAS PRINCIPALES GLANDULAS ENDOCRINAS</a:t>
            </a:r>
            <a:endParaRPr lang="es-ES" sz="32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20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229600" cy="1143000"/>
          </a:xfrm>
          <a:gradFill rotWithShape="1">
            <a:gsLst>
              <a:gs pos="0">
                <a:schemeClr val="folHlink">
                  <a:gamma/>
                  <a:shade val="46275"/>
                  <a:invGamma/>
                </a:schemeClr>
              </a:gs>
              <a:gs pos="5000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</p:spPr>
        <p:txBody>
          <a:bodyPr/>
          <a:lstStyle/>
          <a:p>
            <a:r>
              <a:rPr lang="es-ES_tradnl" sz="3200" b="1"/>
              <a:t>Comunicaciones Hormonales: CLASIFICACION</a:t>
            </a:r>
            <a:endParaRPr lang="es-ES" sz="3200" b="1"/>
          </a:p>
        </p:txBody>
      </p:sp>
      <p:pic>
        <p:nvPicPr>
          <p:cNvPr id="86021" name="Imagen 2"/>
          <p:cNvPicPr>
            <a:picLocks noChangeAspect="1" noChangeArrowheads="1"/>
          </p:cNvPicPr>
          <p:nvPr/>
        </p:nvPicPr>
        <p:blipFill>
          <a:blip r:embed="rId2">
            <a:lum bright="-36000" contrast="42000"/>
          </a:blip>
          <a:srcRect l="7672" t="9003" r="7715" b="69885"/>
          <a:stretch>
            <a:fillRect/>
          </a:stretch>
        </p:blipFill>
        <p:spPr bwMode="auto">
          <a:xfrm>
            <a:off x="395288" y="1484313"/>
            <a:ext cx="5761037" cy="196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6022" name="Imagen 2"/>
          <p:cNvPicPr>
            <a:picLocks noChangeAspect="1" noChangeArrowheads="1"/>
          </p:cNvPicPr>
          <p:nvPr/>
        </p:nvPicPr>
        <p:blipFill>
          <a:blip r:embed="rId2">
            <a:lum bright="-30000" contrast="30000"/>
          </a:blip>
          <a:srcRect l="15387" t="34337" r="7715" b="47346"/>
          <a:stretch>
            <a:fillRect/>
          </a:stretch>
        </p:blipFill>
        <p:spPr bwMode="auto">
          <a:xfrm>
            <a:off x="468313" y="3644900"/>
            <a:ext cx="4464050" cy="145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6023" name="Imagen 2"/>
          <p:cNvPicPr>
            <a:picLocks noChangeAspect="1" noChangeArrowheads="1"/>
          </p:cNvPicPr>
          <p:nvPr/>
        </p:nvPicPr>
        <p:blipFill>
          <a:blip r:embed="rId2">
            <a:lum bright="-36000" contrast="42000"/>
          </a:blip>
          <a:srcRect l="7672" t="56876" r="36583" b="24806"/>
          <a:stretch>
            <a:fillRect/>
          </a:stretch>
        </p:blipFill>
        <p:spPr bwMode="auto">
          <a:xfrm>
            <a:off x="323850" y="5430838"/>
            <a:ext cx="3240088" cy="145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6024" name="Text Box 8"/>
          <p:cNvSpPr txBox="1">
            <a:spLocks noChangeArrowheads="1"/>
          </p:cNvSpPr>
          <p:nvPr/>
        </p:nvSpPr>
        <p:spPr bwMode="auto">
          <a:xfrm>
            <a:off x="6589713" y="1773238"/>
            <a:ext cx="2303462" cy="457200"/>
          </a:xfrm>
          <a:prstGeom prst="rect">
            <a:avLst/>
          </a:prstGeom>
          <a:solidFill>
            <a:schemeClr val="folHlink"/>
          </a:solidFill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b="1"/>
              <a:t>ENDOCRINAS</a:t>
            </a:r>
            <a:endParaRPr lang="es-ES" b="1"/>
          </a:p>
        </p:txBody>
      </p:sp>
      <p:sp>
        <p:nvSpPr>
          <p:cNvPr id="86025" name="Text Box 9"/>
          <p:cNvSpPr txBox="1">
            <a:spLocks noChangeArrowheads="1"/>
          </p:cNvSpPr>
          <p:nvPr/>
        </p:nvSpPr>
        <p:spPr bwMode="auto">
          <a:xfrm>
            <a:off x="6227763" y="4005263"/>
            <a:ext cx="2520950" cy="457200"/>
          </a:xfrm>
          <a:prstGeom prst="rect">
            <a:avLst/>
          </a:prstGeom>
          <a:solidFill>
            <a:schemeClr val="folHlink"/>
          </a:solidFill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b="1"/>
              <a:t>PARACRINAS</a:t>
            </a:r>
            <a:endParaRPr lang="es-ES" b="1"/>
          </a:p>
        </p:txBody>
      </p:sp>
      <p:sp>
        <p:nvSpPr>
          <p:cNvPr id="86026" name="Text Box 10"/>
          <p:cNvSpPr txBox="1">
            <a:spLocks noChangeArrowheads="1"/>
          </p:cNvSpPr>
          <p:nvPr/>
        </p:nvSpPr>
        <p:spPr bwMode="auto">
          <a:xfrm>
            <a:off x="5795963" y="6021388"/>
            <a:ext cx="2520950" cy="457200"/>
          </a:xfrm>
          <a:prstGeom prst="rect">
            <a:avLst/>
          </a:prstGeom>
          <a:solidFill>
            <a:schemeClr val="folHlink"/>
          </a:solidFill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_tradnl" b="1"/>
              <a:t>AUTOCRINAS</a:t>
            </a:r>
            <a:endParaRPr lang="es-ES"/>
          </a:p>
        </p:txBody>
      </p:sp>
      <p:sp>
        <p:nvSpPr>
          <p:cNvPr id="86027" name="Text Box 11"/>
          <p:cNvSpPr txBox="1">
            <a:spLocks noChangeArrowheads="1"/>
          </p:cNvSpPr>
          <p:nvPr/>
        </p:nvSpPr>
        <p:spPr bwMode="auto">
          <a:xfrm>
            <a:off x="250825" y="4724400"/>
            <a:ext cx="2089150" cy="396875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000" b="1"/>
              <a:t>Célula secretoria</a:t>
            </a:r>
            <a:endParaRPr lang="es-ES" sz="2000" b="1"/>
          </a:p>
        </p:txBody>
      </p:sp>
      <p:sp>
        <p:nvSpPr>
          <p:cNvPr id="86028" name="Text Box 12"/>
          <p:cNvSpPr txBox="1">
            <a:spLocks noChangeArrowheads="1"/>
          </p:cNvSpPr>
          <p:nvPr/>
        </p:nvSpPr>
        <p:spPr bwMode="auto">
          <a:xfrm>
            <a:off x="2555875" y="4724400"/>
            <a:ext cx="2952750" cy="396875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000" b="1"/>
              <a:t>Célula blanco adyacente</a:t>
            </a:r>
            <a:endParaRPr lang="es-ES" sz="2000" b="1"/>
          </a:p>
        </p:txBody>
      </p:sp>
      <p:sp>
        <p:nvSpPr>
          <p:cNvPr id="86029" name="Text Box 13"/>
          <p:cNvSpPr txBox="1">
            <a:spLocks noChangeArrowheads="1"/>
          </p:cNvSpPr>
          <p:nvPr/>
        </p:nvSpPr>
        <p:spPr bwMode="auto">
          <a:xfrm>
            <a:off x="684213" y="2887663"/>
            <a:ext cx="2592387" cy="396875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2000" b="1"/>
              <a:t>Glándula</a:t>
            </a:r>
            <a:endParaRPr lang="es-ES" sz="2000" b="1"/>
          </a:p>
        </p:txBody>
      </p:sp>
      <p:sp>
        <p:nvSpPr>
          <p:cNvPr id="86030" name="Line 14"/>
          <p:cNvSpPr>
            <a:spLocks noChangeShapeType="1"/>
          </p:cNvSpPr>
          <p:nvPr/>
        </p:nvSpPr>
        <p:spPr bwMode="auto">
          <a:xfrm flipV="1">
            <a:off x="1619250" y="2492375"/>
            <a:ext cx="73025" cy="288925"/>
          </a:xfrm>
          <a:prstGeom prst="line">
            <a:avLst/>
          </a:prstGeom>
          <a:noFill/>
          <a:ln w="412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86031" name="Text Box 15"/>
          <p:cNvSpPr txBox="1">
            <a:spLocks noChangeArrowheads="1"/>
          </p:cNvSpPr>
          <p:nvPr/>
        </p:nvSpPr>
        <p:spPr bwMode="auto">
          <a:xfrm>
            <a:off x="2195513" y="1628775"/>
            <a:ext cx="1512887" cy="4572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/>
              <a:t>Sangre</a:t>
            </a:r>
            <a:endParaRPr lang="es-ES"/>
          </a:p>
        </p:txBody>
      </p:sp>
      <p:sp>
        <p:nvSpPr>
          <p:cNvPr id="86032" name="Text Box 16"/>
          <p:cNvSpPr txBox="1">
            <a:spLocks noChangeArrowheads="1"/>
          </p:cNvSpPr>
          <p:nvPr/>
        </p:nvSpPr>
        <p:spPr bwMode="auto">
          <a:xfrm>
            <a:off x="3635375" y="2852738"/>
            <a:ext cx="2952750" cy="396875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000" b="1"/>
              <a:t>Célula blanco distante</a:t>
            </a:r>
            <a:endParaRPr lang="es-ES" sz="2000" b="1"/>
          </a:p>
        </p:txBody>
      </p:sp>
      <p:sp>
        <p:nvSpPr>
          <p:cNvPr id="86033" name="Line 17"/>
          <p:cNvSpPr>
            <a:spLocks noChangeShapeType="1"/>
          </p:cNvSpPr>
          <p:nvPr/>
        </p:nvSpPr>
        <p:spPr bwMode="auto">
          <a:xfrm>
            <a:off x="3779838" y="6237288"/>
            <a:ext cx="1728787" cy="0"/>
          </a:xfrm>
          <a:prstGeom prst="line">
            <a:avLst/>
          </a:prstGeom>
          <a:noFill/>
          <a:ln w="412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86034" name="Line 18"/>
          <p:cNvSpPr>
            <a:spLocks noChangeShapeType="1"/>
          </p:cNvSpPr>
          <p:nvPr/>
        </p:nvSpPr>
        <p:spPr bwMode="auto">
          <a:xfrm>
            <a:off x="5148263" y="4149725"/>
            <a:ext cx="719137" cy="0"/>
          </a:xfrm>
          <a:prstGeom prst="line">
            <a:avLst/>
          </a:prstGeom>
          <a:noFill/>
          <a:ln w="349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86035" name="Line 19"/>
          <p:cNvSpPr>
            <a:spLocks noChangeShapeType="1"/>
          </p:cNvSpPr>
          <p:nvPr/>
        </p:nvSpPr>
        <p:spPr bwMode="auto">
          <a:xfrm>
            <a:off x="6227763" y="2060575"/>
            <a:ext cx="288925" cy="0"/>
          </a:xfrm>
          <a:prstGeom prst="line">
            <a:avLst/>
          </a:prstGeom>
          <a:noFill/>
          <a:ln w="349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P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4" name="Rectangle 4"/>
          <p:cNvSpPr>
            <a:spLocks noGrp="1" noChangeArrowheads="1"/>
          </p:cNvSpPr>
          <p:nvPr>
            <p:ph type="title"/>
          </p:nvPr>
        </p:nvSpPr>
        <p:spPr>
          <a:gradFill rotWithShape="1">
            <a:gsLst>
              <a:gs pos="0">
                <a:schemeClr val="folHlink">
                  <a:gamma/>
                  <a:shade val="46275"/>
                  <a:invGamma/>
                </a:schemeClr>
              </a:gs>
              <a:gs pos="5000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</p:spPr>
        <p:txBody>
          <a:bodyPr/>
          <a:lstStyle/>
          <a:p>
            <a:r>
              <a:rPr lang="es-ES_tradnl" sz="3600" b="1"/>
              <a:t>Acciones promovidas por hormonas</a:t>
            </a:r>
            <a:endParaRPr lang="es-ES" sz="3600" b="1"/>
          </a:p>
        </p:txBody>
      </p:sp>
      <p:sp>
        <p:nvSpPr>
          <p:cNvPr id="3" name="2 CuadroTexto"/>
          <p:cNvSpPr txBox="1">
            <a:spLocks noChangeArrowheads="1"/>
          </p:cNvSpPr>
          <p:nvPr/>
        </p:nvSpPr>
        <p:spPr bwMode="auto">
          <a:xfrm>
            <a:off x="323850" y="1989138"/>
            <a:ext cx="4392613" cy="3743325"/>
          </a:xfrm>
          <a:prstGeom prst="rect">
            <a:avLst/>
          </a:prstGeom>
          <a:solidFill>
            <a:srgbClr val="AEDBDE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endParaRPr lang="es-MX" b="1">
              <a:latin typeface="Arial" charset="0"/>
            </a:endParaRPr>
          </a:p>
          <a:p>
            <a:pPr eaLnBrk="1" hangingPunct="1"/>
            <a:r>
              <a:rPr lang="es-MX" b="1">
                <a:latin typeface="Arial" charset="0"/>
              </a:rPr>
              <a:t>SISTEMA DE TRANSPORTE</a:t>
            </a:r>
          </a:p>
          <a:p>
            <a:pPr eaLnBrk="1" hangingPunct="1"/>
            <a:endParaRPr lang="es-MX" b="1">
              <a:latin typeface="Arial" charset="0"/>
            </a:endParaRPr>
          </a:p>
          <a:p>
            <a:pPr eaLnBrk="1" hangingPunct="1"/>
            <a:endParaRPr lang="es-MX" b="1">
              <a:latin typeface="Arial" charset="0"/>
            </a:endParaRPr>
          </a:p>
          <a:p>
            <a:pPr eaLnBrk="1" hangingPunct="1"/>
            <a:endParaRPr lang="es-MX" b="1">
              <a:latin typeface="Arial" charset="0"/>
              <a:sym typeface="Wingdings" pitchFamily="2" charset="2"/>
            </a:endParaRPr>
          </a:p>
          <a:p>
            <a:pPr eaLnBrk="1" hangingPunct="1"/>
            <a:r>
              <a:rPr lang="es-MX" b="1">
                <a:latin typeface="Arial" charset="0"/>
                <a:sym typeface="Wingdings" pitchFamily="2" charset="2"/>
              </a:rPr>
              <a:t>ACTIVIDAD ENZIMÁTICA</a:t>
            </a:r>
          </a:p>
          <a:p>
            <a:pPr eaLnBrk="1" hangingPunct="1"/>
            <a:endParaRPr lang="es-MX" b="1">
              <a:latin typeface="Arial" charset="0"/>
              <a:sym typeface="Wingdings" pitchFamily="2" charset="2"/>
            </a:endParaRPr>
          </a:p>
          <a:p>
            <a:pPr eaLnBrk="1" hangingPunct="1"/>
            <a:endParaRPr lang="es-MX" b="1">
              <a:latin typeface="Arial" charset="0"/>
              <a:sym typeface="Wingdings" pitchFamily="2" charset="2"/>
            </a:endParaRPr>
          </a:p>
          <a:p>
            <a:pPr eaLnBrk="1" hangingPunct="1"/>
            <a:endParaRPr lang="es-MX" b="1">
              <a:latin typeface="Arial" charset="0"/>
              <a:sym typeface="Wingdings" pitchFamily="2" charset="2"/>
            </a:endParaRPr>
          </a:p>
          <a:p>
            <a:pPr eaLnBrk="1" hangingPunct="1"/>
            <a:r>
              <a:rPr lang="es-MX" b="1">
                <a:latin typeface="Arial" charset="0"/>
                <a:sym typeface="Wingdings" pitchFamily="2" charset="2"/>
              </a:rPr>
              <a:t>SÍNTESIS DE PROTEÍNAS</a:t>
            </a:r>
            <a:endParaRPr lang="es-AR" b="1">
              <a:latin typeface="Arial" charset="0"/>
            </a:endParaRPr>
          </a:p>
        </p:txBody>
      </p:sp>
      <p:sp>
        <p:nvSpPr>
          <p:cNvPr id="87046" name="Text Box 6"/>
          <p:cNvSpPr txBox="1">
            <a:spLocks noChangeArrowheads="1"/>
          </p:cNvSpPr>
          <p:nvPr/>
        </p:nvSpPr>
        <p:spPr bwMode="auto">
          <a:xfrm>
            <a:off x="5580063" y="2420938"/>
            <a:ext cx="3024187" cy="457200"/>
          </a:xfrm>
          <a:prstGeom prst="rect">
            <a:avLst/>
          </a:prstGeom>
          <a:solidFill>
            <a:schemeClr val="folHlink"/>
          </a:solidFill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/>
              <a:t>Modulan flujo de iones</a:t>
            </a:r>
            <a:endParaRPr lang="es-ES"/>
          </a:p>
        </p:txBody>
      </p:sp>
      <p:sp>
        <p:nvSpPr>
          <p:cNvPr id="87047" name="Text Box 7"/>
          <p:cNvSpPr txBox="1">
            <a:spLocks noChangeArrowheads="1"/>
          </p:cNvSpPr>
          <p:nvPr/>
        </p:nvSpPr>
        <p:spPr bwMode="auto">
          <a:xfrm>
            <a:off x="5508625" y="3573463"/>
            <a:ext cx="2879725" cy="457200"/>
          </a:xfrm>
          <a:prstGeom prst="rect">
            <a:avLst/>
          </a:prstGeom>
          <a:solidFill>
            <a:schemeClr val="folHlink"/>
          </a:solidFill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/>
              <a:t>Regulación Covalente</a:t>
            </a:r>
            <a:endParaRPr lang="es-ES"/>
          </a:p>
        </p:txBody>
      </p:sp>
      <p:sp>
        <p:nvSpPr>
          <p:cNvPr id="87048" name="Text Box 8"/>
          <p:cNvSpPr txBox="1">
            <a:spLocks noChangeArrowheads="1"/>
          </p:cNvSpPr>
          <p:nvPr/>
        </p:nvSpPr>
        <p:spPr bwMode="auto">
          <a:xfrm>
            <a:off x="5580063" y="5084763"/>
            <a:ext cx="2808287" cy="457200"/>
          </a:xfrm>
          <a:prstGeom prst="rect">
            <a:avLst/>
          </a:prstGeom>
          <a:solidFill>
            <a:schemeClr val="folHlink"/>
          </a:solidFill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/>
              <a:t>Transcripción génica</a:t>
            </a:r>
            <a:endParaRPr lang="es-ES"/>
          </a:p>
        </p:txBody>
      </p:sp>
      <p:sp>
        <p:nvSpPr>
          <p:cNvPr id="87049" name="AutoShape 9"/>
          <p:cNvSpPr>
            <a:spLocks noChangeArrowheads="1"/>
          </p:cNvSpPr>
          <p:nvPr/>
        </p:nvSpPr>
        <p:spPr bwMode="auto">
          <a:xfrm>
            <a:off x="4716463" y="2276475"/>
            <a:ext cx="719137" cy="288925"/>
          </a:xfrm>
          <a:prstGeom prst="curvedDownArrow">
            <a:avLst>
              <a:gd name="adj1" fmla="val 49780"/>
              <a:gd name="adj2" fmla="val 99560"/>
              <a:gd name="adj3" fmla="val 33333"/>
            </a:avLst>
          </a:prstGeom>
          <a:solidFill>
            <a:srgbClr val="00990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  <p:sp>
        <p:nvSpPr>
          <p:cNvPr id="87050" name="AutoShape 10"/>
          <p:cNvSpPr>
            <a:spLocks noChangeArrowheads="1"/>
          </p:cNvSpPr>
          <p:nvPr/>
        </p:nvSpPr>
        <p:spPr bwMode="auto">
          <a:xfrm>
            <a:off x="4427538" y="3789363"/>
            <a:ext cx="719137" cy="288925"/>
          </a:xfrm>
          <a:prstGeom prst="curvedDownArrow">
            <a:avLst>
              <a:gd name="adj1" fmla="val 49780"/>
              <a:gd name="adj2" fmla="val 99560"/>
              <a:gd name="adj3" fmla="val 33333"/>
            </a:avLst>
          </a:prstGeom>
          <a:solidFill>
            <a:srgbClr val="00990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  <p:sp>
        <p:nvSpPr>
          <p:cNvPr id="87051" name="AutoShape 11"/>
          <p:cNvSpPr>
            <a:spLocks noChangeArrowheads="1"/>
          </p:cNvSpPr>
          <p:nvPr/>
        </p:nvSpPr>
        <p:spPr bwMode="auto">
          <a:xfrm>
            <a:off x="4572000" y="5229225"/>
            <a:ext cx="719138" cy="288925"/>
          </a:xfrm>
          <a:prstGeom prst="curvedDownArrow">
            <a:avLst>
              <a:gd name="adj1" fmla="val 49780"/>
              <a:gd name="adj2" fmla="val 99561"/>
              <a:gd name="adj3" fmla="val 33333"/>
            </a:avLst>
          </a:prstGeom>
          <a:solidFill>
            <a:srgbClr val="00990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>
          <a:gradFill rotWithShape="1">
            <a:gsLst>
              <a:gs pos="0">
                <a:schemeClr val="folHlink">
                  <a:gamma/>
                  <a:shade val="46275"/>
                  <a:invGamma/>
                </a:schemeClr>
              </a:gs>
              <a:gs pos="5000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</p:spPr>
        <p:txBody>
          <a:bodyPr/>
          <a:lstStyle/>
          <a:p>
            <a:r>
              <a:rPr lang="es-ES_tradnl" sz="3200" b="1"/>
              <a:t>Propiedades Generales de las  hormonas</a:t>
            </a:r>
            <a:endParaRPr lang="es-ES" sz="3200" b="1"/>
          </a:p>
        </p:txBody>
      </p:sp>
      <p:sp>
        <p:nvSpPr>
          <p:cNvPr id="3" name="2 CuadroTexto"/>
          <p:cNvSpPr txBox="1">
            <a:spLocks noChangeArrowheads="1"/>
          </p:cNvSpPr>
          <p:nvPr/>
        </p:nvSpPr>
        <p:spPr bwMode="auto">
          <a:xfrm>
            <a:off x="323850" y="1989138"/>
            <a:ext cx="3384550" cy="4473575"/>
          </a:xfrm>
          <a:prstGeom prst="rect">
            <a:avLst/>
          </a:prstGeom>
          <a:solidFill>
            <a:srgbClr val="AEDBDE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s-MX" b="1">
                <a:latin typeface="Arial" charset="0"/>
              </a:rPr>
              <a:t>ACTIVIDAD</a:t>
            </a:r>
          </a:p>
          <a:p>
            <a:pPr eaLnBrk="1" hangingPunct="1"/>
            <a:endParaRPr lang="es-MX" b="1">
              <a:latin typeface="Arial" charset="0"/>
            </a:endParaRPr>
          </a:p>
          <a:p>
            <a:pPr eaLnBrk="1" hangingPunct="1"/>
            <a:endParaRPr lang="es-MX" b="1">
              <a:latin typeface="Arial" charset="0"/>
            </a:endParaRPr>
          </a:p>
          <a:p>
            <a:pPr eaLnBrk="1" hangingPunct="1"/>
            <a:endParaRPr lang="es-MX" b="1">
              <a:latin typeface="Arial" charset="0"/>
              <a:sym typeface="Wingdings" pitchFamily="2" charset="2"/>
            </a:endParaRPr>
          </a:p>
          <a:p>
            <a:pPr eaLnBrk="1" hangingPunct="1"/>
            <a:r>
              <a:rPr lang="es-MX" b="1">
                <a:latin typeface="Arial" charset="0"/>
                <a:sym typeface="Wingdings" pitchFamily="2" charset="2"/>
              </a:rPr>
              <a:t>VIDA MEDIA</a:t>
            </a:r>
          </a:p>
          <a:p>
            <a:pPr eaLnBrk="1" hangingPunct="1"/>
            <a:endParaRPr lang="es-MX" b="1">
              <a:latin typeface="Arial" charset="0"/>
              <a:sym typeface="Wingdings" pitchFamily="2" charset="2"/>
            </a:endParaRPr>
          </a:p>
          <a:p>
            <a:pPr eaLnBrk="1" hangingPunct="1"/>
            <a:endParaRPr lang="es-MX" b="1">
              <a:latin typeface="Arial" charset="0"/>
              <a:sym typeface="Wingdings" pitchFamily="2" charset="2"/>
            </a:endParaRPr>
          </a:p>
          <a:p>
            <a:pPr eaLnBrk="1" hangingPunct="1"/>
            <a:r>
              <a:rPr lang="es-MX" b="1">
                <a:latin typeface="Arial" charset="0"/>
                <a:sym typeface="Wingdings" pitchFamily="2" charset="2"/>
              </a:rPr>
              <a:t>VELOCIDAD Y RITMO DE SECRECION</a:t>
            </a:r>
          </a:p>
          <a:p>
            <a:pPr eaLnBrk="1" hangingPunct="1"/>
            <a:endParaRPr lang="es-MX" b="1">
              <a:latin typeface="Arial" charset="0"/>
              <a:sym typeface="Wingdings" pitchFamily="2" charset="2"/>
            </a:endParaRPr>
          </a:p>
          <a:p>
            <a:pPr eaLnBrk="1" hangingPunct="1"/>
            <a:endParaRPr lang="es-MX" b="1">
              <a:latin typeface="Arial" charset="0"/>
              <a:sym typeface="Wingdings" pitchFamily="2" charset="2"/>
            </a:endParaRPr>
          </a:p>
          <a:p>
            <a:pPr eaLnBrk="1" hangingPunct="1"/>
            <a:r>
              <a:rPr lang="es-MX" b="1">
                <a:latin typeface="Arial" charset="0"/>
                <a:sym typeface="Wingdings" pitchFamily="2" charset="2"/>
              </a:rPr>
              <a:t>ESPECIFICIDAD</a:t>
            </a:r>
            <a:endParaRPr lang="es-AR" b="1">
              <a:latin typeface="Arial" charset="0"/>
            </a:endParaRPr>
          </a:p>
        </p:txBody>
      </p:sp>
      <p:sp>
        <p:nvSpPr>
          <p:cNvPr id="97284" name="Text Box 4"/>
          <p:cNvSpPr txBox="1">
            <a:spLocks noChangeArrowheads="1"/>
          </p:cNvSpPr>
          <p:nvPr/>
        </p:nvSpPr>
        <p:spPr bwMode="auto">
          <a:xfrm>
            <a:off x="4211638" y="2133600"/>
            <a:ext cx="3024187" cy="822325"/>
          </a:xfrm>
          <a:prstGeom prst="rect">
            <a:avLst/>
          </a:prstGeom>
          <a:solidFill>
            <a:schemeClr val="folHlink"/>
          </a:solidFill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/>
              <a:t>Actúan a muy bajas concentraciones (10</a:t>
            </a:r>
            <a:r>
              <a:rPr lang="es-ES_tradnl" baseline="30000"/>
              <a:t>-10</a:t>
            </a:r>
            <a:endParaRPr lang="es-ES" baseline="30000"/>
          </a:p>
        </p:txBody>
      </p:sp>
      <p:sp>
        <p:nvSpPr>
          <p:cNvPr id="97285" name="Text Box 5"/>
          <p:cNvSpPr txBox="1">
            <a:spLocks noChangeArrowheads="1"/>
          </p:cNvSpPr>
          <p:nvPr/>
        </p:nvSpPr>
        <p:spPr bwMode="auto">
          <a:xfrm>
            <a:off x="4284663" y="3500438"/>
            <a:ext cx="2447925" cy="457200"/>
          </a:xfrm>
          <a:prstGeom prst="rect">
            <a:avLst/>
          </a:prstGeom>
          <a:solidFill>
            <a:schemeClr val="folHlink"/>
          </a:solidFill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/>
              <a:t>Segundos o días</a:t>
            </a:r>
            <a:endParaRPr lang="es-ES"/>
          </a:p>
        </p:txBody>
      </p:sp>
      <p:sp>
        <p:nvSpPr>
          <p:cNvPr id="97286" name="Text Box 6"/>
          <p:cNvSpPr txBox="1">
            <a:spLocks noChangeArrowheads="1"/>
          </p:cNvSpPr>
          <p:nvPr/>
        </p:nvSpPr>
        <p:spPr bwMode="auto">
          <a:xfrm>
            <a:off x="4500563" y="4581525"/>
            <a:ext cx="3960812" cy="1004888"/>
          </a:xfrm>
          <a:prstGeom prst="rect">
            <a:avLst/>
          </a:prstGeom>
          <a:solidFill>
            <a:schemeClr val="folHlink"/>
          </a:solidFill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/>
              <a:t>Responden a estímulos</a:t>
            </a:r>
          </a:p>
          <a:p>
            <a:pPr>
              <a:spcBef>
                <a:spcPct val="50000"/>
              </a:spcBef>
            </a:pPr>
            <a:r>
              <a:rPr lang="es-ES_tradnl"/>
              <a:t>(Variac. Circadianas, cíclicas)</a:t>
            </a:r>
            <a:endParaRPr lang="es-ES"/>
          </a:p>
        </p:txBody>
      </p:sp>
      <p:sp>
        <p:nvSpPr>
          <p:cNvPr id="97287" name="AutoShape 7"/>
          <p:cNvSpPr>
            <a:spLocks noChangeArrowheads="1"/>
          </p:cNvSpPr>
          <p:nvPr/>
        </p:nvSpPr>
        <p:spPr bwMode="auto">
          <a:xfrm>
            <a:off x="3203575" y="2060575"/>
            <a:ext cx="719138" cy="288925"/>
          </a:xfrm>
          <a:prstGeom prst="curvedDownArrow">
            <a:avLst>
              <a:gd name="adj1" fmla="val 49780"/>
              <a:gd name="adj2" fmla="val 99561"/>
              <a:gd name="adj3" fmla="val 33333"/>
            </a:avLst>
          </a:prstGeom>
          <a:solidFill>
            <a:srgbClr val="00990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  <p:sp>
        <p:nvSpPr>
          <p:cNvPr id="97288" name="AutoShape 8"/>
          <p:cNvSpPr>
            <a:spLocks noChangeArrowheads="1"/>
          </p:cNvSpPr>
          <p:nvPr/>
        </p:nvSpPr>
        <p:spPr bwMode="auto">
          <a:xfrm>
            <a:off x="3203575" y="3429000"/>
            <a:ext cx="719138" cy="288925"/>
          </a:xfrm>
          <a:prstGeom prst="curvedDownArrow">
            <a:avLst>
              <a:gd name="adj1" fmla="val 49780"/>
              <a:gd name="adj2" fmla="val 99561"/>
              <a:gd name="adj3" fmla="val 33333"/>
            </a:avLst>
          </a:prstGeom>
          <a:solidFill>
            <a:srgbClr val="00990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  <p:sp>
        <p:nvSpPr>
          <p:cNvPr id="97289" name="AutoShape 9"/>
          <p:cNvSpPr>
            <a:spLocks noChangeArrowheads="1"/>
          </p:cNvSpPr>
          <p:nvPr/>
        </p:nvSpPr>
        <p:spPr bwMode="auto">
          <a:xfrm>
            <a:off x="3708400" y="4652963"/>
            <a:ext cx="719138" cy="288925"/>
          </a:xfrm>
          <a:prstGeom prst="curvedDownArrow">
            <a:avLst>
              <a:gd name="adj1" fmla="val 49780"/>
              <a:gd name="adj2" fmla="val 99561"/>
              <a:gd name="adj3" fmla="val 33333"/>
            </a:avLst>
          </a:prstGeom>
          <a:solidFill>
            <a:srgbClr val="00990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  <p:sp>
        <p:nvSpPr>
          <p:cNvPr id="97290" name="Text Box 10"/>
          <p:cNvSpPr txBox="1">
            <a:spLocks noChangeArrowheads="1"/>
          </p:cNvSpPr>
          <p:nvPr/>
        </p:nvSpPr>
        <p:spPr bwMode="auto">
          <a:xfrm>
            <a:off x="4500563" y="5805488"/>
            <a:ext cx="3671887" cy="822325"/>
          </a:xfrm>
          <a:prstGeom prst="rect">
            <a:avLst/>
          </a:prstGeom>
          <a:solidFill>
            <a:schemeClr val="folHlink"/>
          </a:solidFill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/>
              <a:t>Sólo actúan sobre las células “blanco ó Diana”</a:t>
            </a:r>
            <a:endParaRPr lang="es-ES" baseline="30000"/>
          </a:p>
        </p:txBody>
      </p:sp>
      <p:sp>
        <p:nvSpPr>
          <p:cNvPr id="97291" name="AutoShape 11"/>
          <p:cNvSpPr>
            <a:spLocks noChangeArrowheads="1"/>
          </p:cNvSpPr>
          <p:nvPr/>
        </p:nvSpPr>
        <p:spPr bwMode="auto">
          <a:xfrm>
            <a:off x="3348038" y="5949950"/>
            <a:ext cx="719137" cy="288925"/>
          </a:xfrm>
          <a:prstGeom prst="curvedDownArrow">
            <a:avLst>
              <a:gd name="adj1" fmla="val 49780"/>
              <a:gd name="adj2" fmla="val 99560"/>
              <a:gd name="adj3" fmla="val 33333"/>
            </a:avLst>
          </a:prstGeom>
          <a:solidFill>
            <a:srgbClr val="00990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9" name="Rectangle 5"/>
          <p:cNvSpPr>
            <a:spLocks noGrp="1" noChangeArrowheads="1"/>
          </p:cNvSpPr>
          <p:nvPr>
            <p:ph type="title"/>
          </p:nvPr>
        </p:nvSpPr>
        <p:spPr>
          <a:xfrm>
            <a:off x="468313" y="71438"/>
            <a:ext cx="8229600" cy="857232"/>
          </a:xfrm>
          <a:gradFill rotWithShape="1">
            <a:gsLst>
              <a:gs pos="0">
                <a:schemeClr val="folHlink">
                  <a:gamma/>
                  <a:shade val="46275"/>
                  <a:invGamma/>
                </a:schemeClr>
              </a:gs>
              <a:gs pos="5000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</p:spPr>
        <p:txBody>
          <a:bodyPr/>
          <a:lstStyle/>
          <a:p>
            <a:r>
              <a:rPr lang="es-ES_tradnl" sz="3200" b="1" dirty="0"/>
              <a:t>GLUCOCORTICOIDES</a:t>
            </a:r>
            <a:endParaRPr lang="es-ES" sz="3200" b="1" dirty="0"/>
          </a:p>
        </p:txBody>
      </p:sp>
      <p:sp>
        <p:nvSpPr>
          <p:cNvPr id="88070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288955" y="1000108"/>
            <a:ext cx="8569325" cy="5643602"/>
          </a:xfrm>
          <a:solidFill>
            <a:srgbClr val="D0EAEC"/>
          </a:solidFill>
        </p:spPr>
        <p:txBody>
          <a:bodyPr/>
          <a:lstStyle/>
          <a:p>
            <a:pPr marL="0"/>
            <a:r>
              <a:rPr lang="es-ES_tradnl" sz="2800" b="1" dirty="0"/>
              <a:t>Segregados por la zona </a:t>
            </a:r>
            <a:r>
              <a:rPr lang="es-ES_tradnl" sz="2800" b="1" dirty="0" err="1"/>
              <a:t>fascicular</a:t>
            </a:r>
            <a:r>
              <a:rPr lang="es-ES_tradnl" sz="2800" b="1" dirty="0"/>
              <a:t> de la </a:t>
            </a:r>
            <a:r>
              <a:rPr lang="es-ES_tradnl" sz="2800" b="1" dirty="0" smtClean="0"/>
              <a:t>    </a:t>
            </a:r>
          </a:p>
          <a:p>
            <a:pPr marL="0">
              <a:buNone/>
            </a:pPr>
            <a:r>
              <a:rPr lang="es-ES_tradnl" sz="2800" b="1" dirty="0"/>
              <a:t> </a:t>
            </a:r>
            <a:r>
              <a:rPr lang="es-ES_tradnl" sz="2800" b="1" dirty="0" smtClean="0"/>
              <a:t>   </a:t>
            </a:r>
            <a:r>
              <a:rPr lang="es-ES_tradnl" sz="2800" b="1" u="sng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glándula suprarrenal</a:t>
            </a:r>
          </a:p>
          <a:p>
            <a:pPr marL="0">
              <a:buNone/>
            </a:pPr>
            <a:endParaRPr lang="es-ES_tradnl" sz="2800" b="1" dirty="0"/>
          </a:p>
          <a:p>
            <a:r>
              <a:rPr lang="es-ES_tradnl" sz="2800" b="1" dirty="0" smtClean="0"/>
              <a:t>Son </a:t>
            </a:r>
            <a:r>
              <a:rPr lang="es-ES_tradnl" sz="2800" b="1" dirty="0"/>
              <a:t>de naturaleza </a:t>
            </a:r>
            <a:r>
              <a:rPr lang="es-ES_tradnl" sz="2800" b="1" dirty="0" err="1"/>
              <a:t>esteroidal</a:t>
            </a:r>
            <a:r>
              <a:rPr lang="es-ES_tradnl" sz="2800" b="1" dirty="0"/>
              <a:t> </a:t>
            </a:r>
            <a:r>
              <a:rPr lang="es-ES_tradnl" sz="2800" b="1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(CPPF), </a:t>
            </a:r>
            <a:r>
              <a:rPr lang="es-ES_tradnl" sz="2800" b="1" dirty="0"/>
              <a:t>presentan ritmos </a:t>
            </a:r>
            <a:r>
              <a:rPr lang="es-ES_tradnl" sz="2800" b="1" dirty="0" smtClean="0"/>
              <a:t>circadianos</a:t>
            </a:r>
          </a:p>
          <a:p>
            <a:pPr>
              <a:buNone/>
            </a:pPr>
            <a:endParaRPr lang="es-ES_tradnl" sz="2800" b="1" dirty="0"/>
          </a:p>
          <a:p>
            <a:r>
              <a:rPr lang="es-ES_tradnl" sz="2800" b="1" dirty="0" smtClean="0"/>
              <a:t>Actúan </a:t>
            </a:r>
            <a:r>
              <a:rPr lang="es-ES_tradnl" sz="2800" b="1" dirty="0"/>
              <a:t>sobre el metabolismo de </a:t>
            </a:r>
            <a:r>
              <a:rPr lang="es-ES_tradnl" sz="2800" b="1" u="sng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H.de carbono, lípidos y </a:t>
            </a:r>
            <a:r>
              <a:rPr lang="es-ES_tradnl" sz="2800" b="1" u="sng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proteínas</a:t>
            </a:r>
            <a:endParaRPr lang="es-ES_tradnl" sz="2800" b="1" u="sng" dirty="0"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ES_tradnl" sz="2800" b="1" dirty="0" smtClean="0"/>
          </a:p>
          <a:p>
            <a:r>
              <a:rPr lang="es-ES_tradnl" sz="2800" b="1" dirty="0" smtClean="0"/>
              <a:t>Se vehiculizan en sangre unidas a </a:t>
            </a:r>
            <a:r>
              <a:rPr lang="es-ES_tradnl" sz="2800" b="1" dirty="0" err="1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transcortina</a:t>
            </a:r>
            <a:r>
              <a:rPr lang="es-ES_tradnl" sz="2800" b="1" dirty="0" smtClean="0"/>
              <a:t> (</a:t>
            </a:r>
            <a:r>
              <a:rPr lang="es-ES_tradnl" sz="2800" b="1" dirty="0" err="1" smtClean="0"/>
              <a:t>prot</a:t>
            </a:r>
            <a:r>
              <a:rPr lang="es-ES_tradnl" sz="2800" b="1" dirty="0" smtClean="0"/>
              <a:t>. Plasmática)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  <a:solidFill>
            <a:schemeClr val="bg1"/>
          </a:solidFill>
        </p:spPr>
        <p:txBody>
          <a:bodyPr/>
          <a:lstStyle/>
          <a:p>
            <a:pPr>
              <a:spcBef>
                <a:spcPts val="0"/>
              </a:spcBef>
              <a:buNone/>
            </a:pPr>
            <a:endParaRPr lang="es-ES_tradnl" b="1" dirty="0" smtClean="0"/>
          </a:p>
          <a:p>
            <a:pPr>
              <a:spcBef>
                <a:spcPts val="0"/>
              </a:spcBef>
            </a:pPr>
            <a:r>
              <a:rPr lang="es-ES_tradnl" b="1" dirty="0" smtClean="0"/>
              <a:t>Su vida media es de </a:t>
            </a:r>
            <a:r>
              <a:rPr lang="es-ES_tradnl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70 min</a:t>
            </a:r>
            <a:r>
              <a:rPr lang="es-ES_tradnl" b="1" dirty="0" smtClean="0"/>
              <a:t>, eliminándose totalmente a las 48 hs.</a:t>
            </a:r>
          </a:p>
          <a:p>
            <a:pPr>
              <a:spcBef>
                <a:spcPts val="0"/>
              </a:spcBef>
              <a:buNone/>
            </a:pPr>
            <a:endParaRPr lang="es-ES_tradnl" b="1" dirty="0" smtClean="0"/>
          </a:p>
          <a:p>
            <a:r>
              <a:rPr lang="es-ES_tradnl" b="1" dirty="0" smtClean="0"/>
              <a:t>Se Inactivan en hígado por </a:t>
            </a:r>
            <a:r>
              <a:rPr lang="es-ES_tradnl" b="1" u="sng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conjugación con ácido </a:t>
            </a:r>
            <a:r>
              <a:rPr lang="es-ES_tradnl" b="1" u="sng" dirty="0" err="1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glucurónico</a:t>
            </a:r>
            <a:endParaRPr lang="es-ES_tradnl" b="1" u="sng" dirty="0" smtClean="0"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endParaRPr lang="es-ES_tradnl" b="1" dirty="0" smtClean="0"/>
          </a:p>
          <a:p>
            <a:r>
              <a:rPr lang="es-ES_tradnl" b="1" dirty="0" smtClean="0"/>
              <a:t>Se eliminan por </a:t>
            </a:r>
            <a:r>
              <a:rPr lang="es-ES_tradnl" b="1" u="sng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bilis</a:t>
            </a:r>
          </a:p>
          <a:p>
            <a:pPr>
              <a:buNone/>
            </a:pPr>
            <a:r>
              <a:rPr lang="es-ES_tradnl" b="1" dirty="0"/>
              <a:t> </a:t>
            </a:r>
            <a:r>
              <a:rPr lang="es-ES_tradnl" b="1" dirty="0" smtClean="0"/>
              <a:t>  (circuito </a:t>
            </a:r>
            <a:r>
              <a:rPr lang="es-ES_tradnl" b="1" dirty="0" err="1" smtClean="0"/>
              <a:t>enterohepático</a:t>
            </a:r>
            <a:r>
              <a:rPr lang="es-ES_tradnl" b="1" dirty="0" smtClean="0"/>
              <a:t>)</a:t>
            </a:r>
            <a:endParaRPr lang="es-ES" b="1" dirty="0" smtClean="0"/>
          </a:p>
          <a:p>
            <a:pPr>
              <a:buNone/>
            </a:pPr>
            <a:endParaRPr lang="es-PE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2" name="Rectangle 4"/>
          <p:cNvSpPr>
            <a:spLocks noGrp="1" noChangeArrowheads="1"/>
          </p:cNvSpPr>
          <p:nvPr>
            <p:ph type="title"/>
          </p:nvPr>
        </p:nvSpPr>
        <p:spPr>
          <a:gradFill rotWithShape="1">
            <a:gsLst>
              <a:gs pos="0">
                <a:schemeClr val="folHlink">
                  <a:gamma/>
                  <a:shade val="46275"/>
                  <a:invGamma/>
                </a:schemeClr>
              </a:gs>
              <a:gs pos="5000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</p:spPr>
        <p:txBody>
          <a:bodyPr/>
          <a:lstStyle/>
          <a:p>
            <a:r>
              <a:rPr lang="es-ES_tradnl" sz="3200" b="1"/>
              <a:t>BIOSINTESIS DE GLUCOCORTICOIDES</a:t>
            </a:r>
            <a:endParaRPr lang="es-ES" sz="3200" b="1"/>
          </a:p>
        </p:txBody>
      </p:sp>
      <p:sp>
        <p:nvSpPr>
          <p:cNvPr id="89093" name="Text Box 5"/>
          <p:cNvSpPr txBox="1">
            <a:spLocks noChangeArrowheads="1"/>
          </p:cNvSpPr>
          <p:nvPr/>
        </p:nvSpPr>
        <p:spPr bwMode="auto">
          <a:xfrm>
            <a:off x="755650" y="2420938"/>
            <a:ext cx="2376488" cy="457200"/>
          </a:xfrm>
          <a:prstGeom prst="rect">
            <a:avLst/>
          </a:prstGeom>
          <a:solidFill>
            <a:srgbClr val="AEDBDE"/>
          </a:solidFill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b="1"/>
              <a:t>COLESTEROL</a:t>
            </a:r>
            <a:endParaRPr lang="es-ES" b="1"/>
          </a:p>
        </p:txBody>
      </p:sp>
      <p:sp>
        <p:nvSpPr>
          <p:cNvPr id="89094" name="Text Box 6"/>
          <p:cNvSpPr txBox="1">
            <a:spLocks noChangeArrowheads="1"/>
          </p:cNvSpPr>
          <p:nvPr/>
        </p:nvSpPr>
        <p:spPr bwMode="auto">
          <a:xfrm>
            <a:off x="4859338" y="2420938"/>
            <a:ext cx="3025775" cy="457200"/>
          </a:xfrm>
          <a:prstGeom prst="rect">
            <a:avLst/>
          </a:prstGeom>
          <a:solidFill>
            <a:srgbClr val="AEDBDE"/>
          </a:solidFill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b="1"/>
              <a:t>PROGESTERONA</a:t>
            </a:r>
            <a:endParaRPr lang="es-ES" b="1"/>
          </a:p>
        </p:txBody>
      </p:sp>
      <p:sp>
        <p:nvSpPr>
          <p:cNvPr id="89095" name="Text Box 7"/>
          <p:cNvSpPr txBox="1">
            <a:spLocks noChangeArrowheads="1"/>
          </p:cNvSpPr>
          <p:nvPr/>
        </p:nvSpPr>
        <p:spPr bwMode="auto">
          <a:xfrm>
            <a:off x="4932363" y="5995988"/>
            <a:ext cx="2376487" cy="457200"/>
          </a:xfrm>
          <a:prstGeom prst="rect">
            <a:avLst/>
          </a:prstGeom>
          <a:solidFill>
            <a:srgbClr val="AEDBDE"/>
          </a:solidFill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b="1"/>
              <a:t>CORTISOL</a:t>
            </a:r>
            <a:endParaRPr lang="es-ES" b="1"/>
          </a:p>
        </p:txBody>
      </p:sp>
      <p:sp>
        <p:nvSpPr>
          <p:cNvPr id="89096" name="Oval 8"/>
          <p:cNvSpPr>
            <a:spLocks noChangeArrowheads="1"/>
          </p:cNvSpPr>
          <p:nvPr/>
        </p:nvSpPr>
        <p:spPr bwMode="auto">
          <a:xfrm>
            <a:off x="3059113" y="3716338"/>
            <a:ext cx="2808287" cy="1081087"/>
          </a:xfrm>
          <a:prstGeom prst="ellipse">
            <a:avLst/>
          </a:prstGeom>
          <a:solidFill>
            <a:schemeClr val="folHlink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_tradnl"/>
              <a:t>Reacciones de</a:t>
            </a:r>
          </a:p>
          <a:p>
            <a:pPr algn="ctr"/>
            <a:r>
              <a:rPr lang="es-ES_tradnl"/>
              <a:t> hidroxilación</a:t>
            </a:r>
            <a:endParaRPr lang="es-ES"/>
          </a:p>
        </p:txBody>
      </p:sp>
      <p:sp>
        <p:nvSpPr>
          <p:cNvPr id="89097" name="Line 9"/>
          <p:cNvSpPr>
            <a:spLocks noChangeShapeType="1"/>
          </p:cNvSpPr>
          <p:nvPr/>
        </p:nvSpPr>
        <p:spPr bwMode="auto">
          <a:xfrm>
            <a:off x="6156325" y="3068638"/>
            <a:ext cx="0" cy="863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89098" name="Line 10"/>
          <p:cNvSpPr>
            <a:spLocks noChangeShapeType="1"/>
          </p:cNvSpPr>
          <p:nvPr/>
        </p:nvSpPr>
        <p:spPr bwMode="auto">
          <a:xfrm>
            <a:off x="6156325" y="4076700"/>
            <a:ext cx="0" cy="863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89099" name="Line 11"/>
          <p:cNvSpPr>
            <a:spLocks noChangeShapeType="1"/>
          </p:cNvSpPr>
          <p:nvPr/>
        </p:nvSpPr>
        <p:spPr bwMode="auto">
          <a:xfrm>
            <a:off x="6156325" y="5013325"/>
            <a:ext cx="0" cy="863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89101" name="Line 13"/>
          <p:cNvSpPr>
            <a:spLocks noChangeShapeType="1"/>
          </p:cNvSpPr>
          <p:nvPr/>
        </p:nvSpPr>
        <p:spPr bwMode="auto">
          <a:xfrm>
            <a:off x="3851275" y="2565400"/>
            <a:ext cx="79216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89102" name="Line 14"/>
          <p:cNvSpPr>
            <a:spLocks noChangeShapeType="1"/>
          </p:cNvSpPr>
          <p:nvPr/>
        </p:nvSpPr>
        <p:spPr bwMode="auto">
          <a:xfrm>
            <a:off x="3132138" y="2565400"/>
            <a:ext cx="576262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PE"/>
          </a:p>
        </p:txBody>
      </p:sp>
      <p:grpSp>
        <p:nvGrpSpPr>
          <p:cNvPr id="89105" name="Group 17"/>
          <p:cNvGrpSpPr>
            <a:grpSpLocks/>
          </p:cNvGrpSpPr>
          <p:nvPr/>
        </p:nvGrpSpPr>
        <p:grpSpPr bwMode="auto">
          <a:xfrm>
            <a:off x="323850" y="4922838"/>
            <a:ext cx="2663825" cy="1935162"/>
            <a:chOff x="204" y="3101"/>
            <a:chExt cx="1678" cy="1219"/>
          </a:xfrm>
        </p:grpSpPr>
        <p:pic>
          <p:nvPicPr>
            <p:cNvPr id="89103" name="Imagen 2"/>
            <p:cNvPicPr>
              <a:picLocks noChangeAspect="1" noChangeArrowheads="1"/>
            </p:cNvPicPr>
            <p:nvPr/>
          </p:nvPicPr>
          <p:blipFill>
            <a:blip r:embed="rId2">
              <a:lum bright="-18000" contrast="30000"/>
            </a:blip>
            <a:srcRect l="38297" t="72925" r="35109" b="8247"/>
            <a:stretch>
              <a:fillRect/>
            </a:stretch>
          </p:blipFill>
          <p:spPr bwMode="auto">
            <a:xfrm>
              <a:off x="204" y="3101"/>
              <a:ext cx="1678" cy="12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89104" name="Rectangle 16"/>
            <p:cNvSpPr>
              <a:spLocks noChangeArrowheads="1"/>
            </p:cNvSpPr>
            <p:nvPr/>
          </p:nvSpPr>
          <p:spPr bwMode="auto">
            <a:xfrm>
              <a:off x="204" y="3113"/>
              <a:ext cx="1088" cy="272"/>
            </a:xfrm>
            <a:prstGeom prst="rect">
              <a:avLst/>
            </a:prstGeom>
            <a:solidFill>
              <a:schemeClr val="bg1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PE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  <a:gradFill flip="none" rotWithShape="1">
            <a:gsLst>
              <a:gs pos="0">
                <a:srgbClr val="7030A0">
                  <a:tint val="66000"/>
                  <a:satMod val="160000"/>
                </a:srgbClr>
              </a:gs>
              <a:gs pos="50000">
                <a:srgbClr val="7030A0">
                  <a:tint val="44500"/>
                  <a:satMod val="160000"/>
                </a:srgbClr>
              </a:gs>
              <a:gs pos="100000">
                <a:srgbClr val="7030A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r>
              <a:rPr lang="es-ES_tradnl" sz="3600" b="1" dirty="0" smtClean="0"/>
              <a:t>Acciones Metabólicas del </a:t>
            </a:r>
            <a:r>
              <a:rPr lang="es-ES_tradnl" sz="3600" b="1" dirty="0" err="1" smtClean="0"/>
              <a:t>Cortisol</a:t>
            </a:r>
            <a:endParaRPr lang="es-PE" sz="3600" b="1" dirty="0"/>
          </a:p>
        </p:txBody>
      </p:sp>
      <p:sp>
        <p:nvSpPr>
          <p:cNvPr id="5" name="4 Marcador de texto"/>
          <p:cNvSpPr>
            <a:spLocks noGrp="1"/>
          </p:cNvSpPr>
          <p:nvPr>
            <p:ph type="body" idx="1"/>
          </p:nvPr>
        </p:nvSpPr>
        <p:spPr>
          <a:xfrm>
            <a:off x="285720" y="1285860"/>
            <a:ext cx="4040188" cy="639762"/>
          </a:xfr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/>
          <a:lstStyle/>
          <a:p>
            <a:pPr algn="ctr"/>
            <a:r>
              <a:rPr lang="es-PE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AUMENTAN</a:t>
            </a:r>
            <a:endParaRPr lang="es-PE" dirty="0">
              <a:solidFill>
                <a:srgbClr val="00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5 Marcador de contenido"/>
          <p:cNvSpPr>
            <a:spLocks noGrp="1"/>
          </p:cNvSpPr>
          <p:nvPr>
            <p:ph sz="half" idx="2"/>
          </p:nvPr>
        </p:nvSpPr>
        <p:spPr>
          <a:xfrm>
            <a:off x="142844" y="2000240"/>
            <a:ext cx="4283106" cy="4468835"/>
          </a:xfr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accent6">
                <a:lumMod val="75000"/>
              </a:schemeClr>
            </a:solidFill>
          </a:ln>
        </p:spPr>
        <p:txBody>
          <a:bodyPr/>
          <a:lstStyle/>
          <a:p>
            <a:r>
              <a:rPr lang="es-PE" dirty="0" smtClean="0"/>
              <a:t>Degradación de Proteínas</a:t>
            </a:r>
          </a:p>
          <a:p>
            <a:endParaRPr lang="es-PE" dirty="0"/>
          </a:p>
          <a:p>
            <a:r>
              <a:rPr lang="es-PE" dirty="0" err="1" smtClean="0"/>
              <a:t>Lipólisis</a:t>
            </a:r>
            <a:r>
              <a:rPr lang="es-PE" dirty="0" smtClean="0"/>
              <a:t> en Tejido Adiposo</a:t>
            </a:r>
          </a:p>
          <a:p>
            <a:pPr>
              <a:buNone/>
            </a:pPr>
            <a:endParaRPr lang="es-PE" dirty="0" smtClean="0"/>
          </a:p>
          <a:p>
            <a:r>
              <a:rPr lang="es-PE" dirty="0" err="1" smtClean="0"/>
              <a:t>Gluconeogénesis</a:t>
            </a:r>
            <a:r>
              <a:rPr lang="es-PE" dirty="0" smtClean="0"/>
              <a:t> a partir de AAC. (hígado)</a:t>
            </a:r>
          </a:p>
          <a:p>
            <a:pPr>
              <a:buNone/>
            </a:pPr>
            <a:endParaRPr lang="es-PE" dirty="0" smtClean="0"/>
          </a:p>
          <a:p>
            <a:r>
              <a:rPr lang="es-PE" dirty="0" smtClean="0"/>
              <a:t>Producción de Urea</a:t>
            </a:r>
          </a:p>
          <a:p>
            <a:pPr>
              <a:buNone/>
            </a:pPr>
            <a:endParaRPr lang="es-PE" dirty="0" smtClean="0"/>
          </a:p>
          <a:p>
            <a:r>
              <a:rPr lang="es-PE" dirty="0" smtClean="0"/>
              <a:t>Síntesis RNA y Proteínas</a:t>
            </a:r>
          </a:p>
          <a:p>
            <a:endParaRPr lang="es-PE" dirty="0" smtClean="0"/>
          </a:p>
          <a:p>
            <a:endParaRPr lang="es-PE" dirty="0"/>
          </a:p>
        </p:txBody>
      </p:sp>
      <p:sp>
        <p:nvSpPr>
          <p:cNvPr id="7" name="6 Marcador de texto"/>
          <p:cNvSpPr>
            <a:spLocks noGrp="1"/>
          </p:cNvSpPr>
          <p:nvPr>
            <p:ph type="body" sz="quarter" idx="3"/>
          </p:nvPr>
        </p:nvSpPr>
        <p:spPr>
          <a:xfrm>
            <a:off x="4572000" y="1285860"/>
            <a:ext cx="4041775" cy="639762"/>
          </a:xfr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/>
          <a:lstStyle/>
          <a:p>
            <a:pPr algn="ctr"/>
            <a:r>
              <a:rPr lang="es-PE" dirty="0" smtClean="0">
                <a:solidFill>
                  <a:srgbClr val="FF0000"/>
                </a:solidFill>
              </a:rPr>
              <a:t>DISMINUYEN</a:t>
            </a:r>
            <a:endParaRPr lang="es-PE" dirty="0">
              <a:solidFill>
                <a:srgbClr val="FF0000"/>
              </a:solidFill>
            </a:endParaRPr>
          </a:p>
        </p:txBody>
      </p:sp>
      <p:sp>
        <p:nvSpPr>
          <p:cNvPr id="8" name="7 Marcador de contenido"/>
          <p:cNvSpPr>
            <a:spLocks noGrp="1"/>
          </p:cNvSpPr>
          <p:nvPr>
            <p:ph sz="quarter" idx="4"/>
          </p:nvPr>
        </p:nvSpPr>
        <p:spPr>
          <a:xfrm>
            <a:off x="4714876" y="2000240"/>
            <a:ext cx="4041775" cy="3357586"/>
          </a:xfrm>
          <a:gradFill flip="none" rotWithShape="1">
            <a:gsLst>
              <a:gs pos="0">
                <a:srgbClr val="FF8B8B">
                  <a:tint val="66000"/>
                  <a:satMod val="160000"/>
                </a:srgbClr>
              </a:gs>
              <a:gs pos="50000">
                <a:srgbClr val="FF8B8B">
                  <a:tint val="44500"/>
                  <a:satMod val="160000"/>
                </a:srgbClr>
              </a:gs>
              <a:gs pos="100000">
                <a:srgbClr val="FF8B8B">
                  <a:tint val="23500"/>
                  <a:satMod val="160000"/>
                </a:srgbClr>
              </a:gs>
            </a:gsLst>
            <a:lin ang="8100000" scaled="1"/>
            <a:tileRect/>
          </a:gradFill>
          <a:ln>
            <a:solidFill>
              <a:schemeClr val="accent6">
                <a:lumMod val="75000"/>
              </a:schemeClr>
            </a:solidFill>
          </a:ln>
        </p:spPr>
        <p:txBody>
          <a:bodyPr/>
          <a:lstStyle/>
          <a:p>
            <a:r>
              <a:rPr lang="es-PE" dirty="0" smtClean="0"/>
              <a:t>Glicólisis y Síntesis de Proteínas en Músculo y Tejido adiposo</a:t>
            </a:r>
          </a:p>
          <a:p>
            <a:endParaRPr lang="es-PE" dirty="0" smtClean="0"/>
          </a:p>
          <a:p>
            <a:pPr>
              <a:buNone/>
            </a:pPr>
            <a:endParaRPr lang="es-PE" dirty="0"/>
          </a:p>
          <a:p>
            <a:r>
              <a:rPr lang="es-PE" dirty="0" smtClean="0"/>
              <a:t>Síntesis de </a:t>
            </a:r>
            <a:r>
              <a:rPr lang="es-PE" dirty="0" err="1" smtClean="0"/>
              <a:t>Acidos</a:t>
            </a:r>
            <a:r>
              <a:rPr lang="es-PE" dirty="0" smtClean="0"/>
              <a:t> grasos y Triglicéridos en tejido adiposo</a:t>
            </a:r>
            <a:endParaRPr lang="es-PE" dirty="0"/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4500562" y="6215082"/>
            <a:ext cx="2214578" cy="396875"/>
          </a:xfrm>
          <a:prstGeom prst="rect">
            <a:avLst/>
          </a:prstGeom>
          <a:solidFill>
            <a:srgbClr val="AEDBDE"/>
          </a:solidFill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2000" b="1" dirty="0"/>
              <a:t>Antiinflamatorios</a:t>
            </a:r>
            <a:endParaRPr lang="es-ES" sz="2000" b="1" dirty="0"/>
          </a:p>
        </p:txBody>
      </p:sp>
      <p:sp>
        <p:nvSpPr>
          <p:cNvPr id="10" name="Line 9"/>
          <p:cNvSpPr>
            <a:spLocks noChangeShapeType="1"/>
          </p:cNvSpPr>
          <p:nvPr/>
        </p:nvSpPr>
        <p:spPr bwMode="auto">
          <a:xfrm flipV="1">
            <a:off x="6500826" y="6000767"/>
            <a:ext cx="357190" cy="136531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11" name="Oval 10"/>
          <p:cNvSpPr>
            <a:spLocks noChangeArrowheads="1"/>
          </p:cNvSpPr>
          <p:nvPr/>
        </p:nvSpPr>
        <p:spPr bwMode="auto">
          <a:xfrm>
            <a:off x="6840570" y="5429264"/>
            <a:ext cx="2303462" cy="1357298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_tradnl" dirty="0"/>
              <a:t>Modulación </a:t>
            </a:r>
          </a:p>
          <a:p>
            <a:pPr algn="ctr"/>
            <a:r>
              <a:rPr lang="es-ES_tradnl" dirty="0"/>
              <a:t>de </a:t>
            </a:r>
            <a:r>
              <a:rPr lang="es-ES_tradnl" dirty="0" smtClean="0"/>
              <a:t>genes </a:t>
            </a:r>
          </a:p>
          <a:p>
            <a:pPr algn="ctr"/>
            <a:r>
              <a:rPr lang="es-ES_tradnl" dirty="0" smtClean="0"/>
              <a:t>(</a:t>
            </a:r>
            <a:r>
              <a:rPr lang="es-ES_tradnl" dirty="0" err="1" smtClean="0"/>
              <a:t>citoquinas</a:t>
            </a:r>
            <a:r>
              <a:rPr lang="es-ES_tradnl" dirty="0" smtClean="0"/>
              <a:t>)</a:t>
            </a:r>
            <a:endParaRPr lang="es-E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2" name="Rectangle 4"/>
          <p:cNvSpPr>
            <a:spLocks noGrp="1" noChangeArrowheads="1"/>
          </p:cNvSpPr>
          <p:nvPr>
            <p:ph type="title"/>
          </p:nvPr>
        </p:nvSpPr>
        <p:spPr>
          <a:gradFill rotWithShape="1">
            <a:gsLst>
              <a:gs pos="0">
                <a:schemeClr val="folHlink">
                  <a:gamma/>
                  <a:shade val="46275"/>
                  <a:invGamma/>
                </a:schemeClr>
              </a:gs>
              <a:gs pos="5000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</p:spPr>
        <p:txBody>
          <a:bodyPr/>
          <a:lstStyle/>
          <a:p>
            <a:r>
              <a:rPr lang="es-ES_tradnl" sz="3200" b="1"/>
              <a:t>Efecto de los Glucocorticoides sobre la Homeostasis del calcio</a:t>
            </a:r>
            <a:endParaRPr lang="es-ES" sz="3200" b="1"/>
          </a:p>
        </p:txBody>
      </p:sp>
      <p:sp>
        <p:nvSpPr>
          <p:cNvPr id="104453" name="Text Box 5"/>
          <p:cNvSpPr txBox="1">
            <a:spLocks noChangeArrowheads="1"/>
          </p:cNvSpPr>
          <p:nvPr/>
        </p:nvSpPr>
        <p:spPr bwMode="auto">
          <a:xfrm>
            <a:off x="2484438" y="2852738"/>
            <a:ext cx="2808287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/>
          </a:p>
        </p:txBody>
      </p:sp>
      <p:sp>
        <p:nvSpPr>
          <p:cNvPr id="104454" name="Text Box 6"/>
          <p:cNvSpPr txBox="1">
            <a:spLocks noChangeArrowheads="1"/>
          </p:cNvSpPr>
          <p:nvPr/>
        </p:nvSpPr>
        <p:spPr bwMode="auto">
          <a:xfrm>
            <a:off x="2051050" y="2636838"/>
            <a:ext cx="1584325" cy="822325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/>
              <a:t>Absorción intestinal</a:t>
            </a:r>
            <a:endParaRPr lang="es-ES"/>
          </a:p>
        </p:txBody>
      </p:sp>
      <p:sp>
        <p:nvSpPr>
          <p:cNvPr id="104455" name="AutoShape 7"/>
          <p:cNvSpPr>
            <a:spLocks noChangeArrowheads="1"/>
          </p:cNvSpPr>
          <p:nvPr/>
        </p:nvSpPr>
        <p:spPr bwMode="auto">
          <a:xfrm>
            <a:off x="1403350" y="2133600"/>
            <a:ext cx="288925" cy="1150938"/>
          </a:xfrm>
          <a:prstGeom prst="downArrow">
            <a:avLst>
              <a:gd name="adj1" fmla="val 50000"/>
              <a:gd name="adj2" fmla="val 99588"/>
            </a:avLst>
          </a:prstGeom>
          <a:solidFill>
            <a:srgbClr val="0000FF"/>
          </a:solidFill>
          <a:ln w="1270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  <p:sp>
        <p:nvSpPr>
          <p:cNvPr id="104456" name="Text Box 8"/>
          <p:cNvSpPr txBox="1">
            <a:spLocks noChangeArrowheads="1"/>
          </p:cNvSpPr>
          <p:nvPr/>
        </p:nvSpPr>
        <p:spPr bwMode="auto">
          <a:xfrm>
            <a:off x="2051050" y="4262438"/>
            <a:ext cx="1728788" cy="822325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/>
              <a:t>Reabsorción renal</a:t>
            </a:r>
            <a:endParaRPr lang="es-ES"/>
          </a:p>
        </p:txBody>
      </p:sp>
      <p:sp>
        <p:nvSpPr>
          <p:cNvPr id="104457" name="AutoShape 9"/>
          <p:cNvSpPr>
            <a:spLocks noChangeArrowheads="1"/>
          </p:cNvSpPr>
          <p:nvPr/>
        </p:nvSpPr>
        <p:spPr bwMode="auto">
          <a:xfrm>
            <a:off x="1403350" y="3759200"/>
            <a:ext cx="288925" cy="1150938"/>
          </a:xfrm>
          <a:prstGeom prst="downArrow">
            <a:avLst>
              <a:gd name="adj1" fmla="val 50000"/>
              <a:gd name="adj2" fmla="val 99588"/>
            </a:avLst>
          </a:prstGeom>
          <a:solidFill>
            <a:srgbClr val="0000FF"/>
          </a:solidFill>
          <a:ln w="1270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  <p:sp>
        <p:nvSpPr>
          <p:cNvPr id="104458" name="AutoShape 10"/>
          <p:cNvSpPr>
            <a:spLocks noChangeArrowheads="1"/>
          </p:cNvSpPr>
          <p:nvPr/>
        </p:nvSpPr>
        <p:spPr bwMode="auto">
          <a:xfrm>
            <a:off x="4284663" y="3284538"/>
            <a:ext cx="1511300" cy="504825"/>
          </a:xfrm>
          <a:prstGeom prst="curvedDownArrow">
            <a:avLst>
              <a:gd name="adj1" fmla="val 59874"/>
              <a:gd name="adj2" fmla="val 119748"/>
              <a:gd name="adj3" fmla="val 33333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  <p:sp>
        <p:nvSpPr>
          <p:cNvPr id="104459" name="Text Box 11"/>
          <p:cNvSpPr txBox="1">
            <a:spLocks noChangeArrowheads="1"/>
          </p:cNvSpPr>
          <p:nvPr/>
        </p:nvSpPr>
        <p:spPr bwMode="auto">
          <a:xfrm>
            <a:off x="6516688" y="2852738"/>
            <a:ext cx="2159000" cy="4572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/>
              <a:t>Ca</a:t>
            </a:r>
            <a:r>
              <a:rPr lang="es-ES_tradnl" baseline="30000"/>
              <a:t>++ </a:t>
            </a:r>
            <a:r>
              <a:rPr lang="es-ES_tradnl"/>
              <a:t>plasmático</a:t>
            </a:r>
            <a:endParaRPr lang="es-ES"/>
          </a:p>
        </p:txBody>
      </p:sp>
      <p:sp>
        <p:nvSpPr>
          <p:cNvPr id="104460" name="AutoShape 12"/>
          <p:cNvSpPr>
            <a:spLocks noChangeArrowheads="1"/>
          </p:cNvSpPr>
          <p:nvPr/>
        </p:nvSpPr>
        <p:spPr bwMode="auto">
          <a:xfrm>
            <a:off x="6011863" y="2349500"/>
            <a:ext cx="288925" cy="1150938"/>
          </a:xfrm>
          <a:prstGeom prst="downArrow">
            <a:avLst>
              <a:gd name="adj1" fmla="val 50000"/>
              <a:gd name="adj2" fmla="val 99588"/>
            </a:avLst>
          </a:prstGeom>
          <a:solidFill>
            <a:srgbClr val="FF0000"/>
          </a:solidFill>
          <a:ln w="1270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  <p:sp>
        <p:nvSpPr>
          <p:cNvPr id="104461" name="Text Box 13"/>
          <p:cNvSpPr txBox="1">
            <a:spLocks noChangeArrowheads="1"/>
          </p:cNvSpPr>
          <p:nvPr/>
        </p:nvSpPr>
        <p:spPr bwMode="auto">
          <a:xfrm>
            <a:off x="6732588" y="4911725"/>
            <a:ext cx="1943100" cy="822325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/>
              <a:t>Excreción H. Paratiroidea</a:t>
            </a:r>
            <a:endParaRPr lang="es-ES"/>
          </a:p>
        </p:txBody>
      </p:sp>
      <p:sp>
        <p:nvSpPr>
          <p:cNvPr id="104462" name="AutoShape 14"/>
          <p:cNvSpPr>
            <a:spLocks noChangeArrowheads="1"/>
          </p:cNvSpPr>
          <p:nvPr/>
        </p:nvSpPr>
        <p:spPr bwMode="auto">
          <a:xfrm rot="-10800000">
            <a:off x="6084888" y="4408488"/>
            <a:ext cx="288925" cy="1150937"/>
          </a:xfrm>
          <a:prstGeom prst="downArrow">
            <a:avLst>
              <a:gd name="adj1" fmla="val 50000"/>
              <a:gd name="adj2" fmla="val 99588"/>
            </a:avLst>
          </a:prstGeom>
          <a:solidFill>
            <a:srgbClr val="009900"/>
          </a:solidFill>
          <a:ln w="1270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323850" y="1268413"/>
            <a:ext cx="8229600" cy="4525962"/>
          </a:xfrm>
          <a:solidFill>
            <a:schemeClr val="bg1"/>
          </a:solidFill>
        </p:spPr>
        <p:txBody>
          <a:bodyPr/>
          <a:lstStyle/>
          <a:p>
            <a:pPr>
              <a:lnSpc>
                <a:spcPct val="80000"/>
              </a:lnSpc>
            </a:pPr>
            <a:r>
              <a:rPr lang="es-ES_tradnl" sz="2000" b="1" u="sng" dirty="0"/>
              <a:t>RECEPTOR</a:t>
            </a:r>
            <a:r>
              <a:rPr lang="es-ES_tradnl" sz="2000" dirty="0"/>
              <a:t>:  Son macromoléculas cuya función es reconocer y fijar moléculas que provienen del exterior de la célula.</a:t>
            </a:r>
          </a:p>
          <a:p>
            <a:pPr>
              <a:lnSpc>
                <a:spcPct val="80000"/>
              </a:lnSpc>
            </a:pPr>
            <a:endParaRPr lang="es-ES_tradnl" sz="2000" dirty="0"/>
          </a:p>
          <a:p>
            <a:pPr>
              <a:lnSpc>
                <a:spcPct val="80000"/>
              </a:lnSpc>
            </a:pPr>
            <a:endParaRPr lang="es-ES_tradnl" sz="2000" dirty="0"/>
          </a:p>
          <a:p>
            <a:pPr>
              <a:lnSpc>
                <a:spcPct val="80000"/>
              </a:lnSpc>
            </a:pPr>
            <a:r>
              <a:rPr lang="es-ES_tradnl" sz="2000" b="1" u="sng" dirty="0"/>
              <a:t>LIGANDO</a:t>
            </a:r>
            <a:r>
              <a:rPr lang="es-ES_tradnl" sz="2000" dirty="0"/>
              <a:t>: Molécula que se fija al receptor: </a:t>
            </a:r>
            <a:r>
              <a:rPr lang="es-ES_tradnl" sz="2000" b="1" dirty="0"/>
              <a:t>Hormona</a:t>
            </a:r>
            <a:r>
              <a:rPr lang="es-ES_tradnl" sz="2000" dirty="0"/>
              <a:t>,                       </a:t>
            </a:r>
            <a:r>
              <a:rPr lang="es-ES_tradnl" sz="2000" b="1" dirty="0" err="1"/>
              <a:t>Neurotrasmisor</a:t>
            </a:r>
            <a:r>
              <a:rPr lang="es-ES_tradnl" sz="2000" dirty="0"/>
              <a:t>, etc.</a:t>
            </a:r>
          </a:p>
          <a:p>
            <a:pPr>
              <a:lnSpc>
                <a:spcPct val="80000"/>
              </a:lnSpc>
            </a:pPr>
            <a:endParaRPr lang="es-ES_tradnl" sz="2000" dirty="0"/>
          </a:p>
          <a:p>
            <a:pPr>
              <a:lnSpc>
                <a:spcPct val="80000"/>
              </a:lnSpc>
            </a:pPr>
            <a:endParaRPr lang="es-ES_tradnl" sz="2000" dirty="0"/>
          </a:p>
          <a:p>
            <a:pPr>
              <a:lnSpc>
                <a:spcPct val="80000"/>
              </a:lnSpc>
            </a:pPr>
            <a:r>
              <a:rPr lang="es-ES_tradnl" sz="2000" b="1" u="sng" dirty="0"/>
              <a:t>AGONISTA</a:t>
            </a:r>
            <a:r>
              <a:rPr lang="es-ES_tradnl" sz="2000" dirty="0"/>
              <a:t>: Estructura semejante al agente fisiológico. </a:t>
            </a:r>
            <a:r>
              <a:rPr lang="es-ES_tradnl" sz="2000" b="1" dirty="0"/>
              <a:t>Produce respuesta</a:t>
            </a:r>
          </a:p>
          <a:p>
            <a:pPr>
              <a:lnSpc>
                <a:spcPct val="80000"/>
              </a:lnSpc>
            </a:pPr>
            <a:endParaRPr lang="es-ES_tradnl" sz="2000" b="1" dirty="0"/>
          </a:p>
          <a:p>
            <a:pPr>
              <a:lnSpc>
                <a:spcPct val="80000"/>
              </a:lnSpc>
            </a:pPr>
            <a:endParaRPr lang="es-ES_tradnl" sz="2000" b="1" dirty="0"/>
          </a:p>
          <a:p>
            <a:pPr>
              <a:lnSpc>
                <a:spcPct val="80000"/>
              </a:lnSpc>
            </a:pPr>
            <a:r>
              <a:rPr lang="es-ES_tradnl" sz="2000" b="1" u="sng" dirty="0"/>
              <a:t>ANTAGONISTA</a:t>
            </a:r>
            <a:r>
              <a:rPr lang="es-ES_tradnl" sz="2000" dirty="0"/>
              <a:t>: Se fijan al receptor </a:t>
            </a:r>
            <a:r>
              <a:rPr lang="es-ES_tradnl" sz="2000" dirty="0" smtClean="0"/>
              <a:t>pero </a:t>
            </a:r>
            <a:r>
              <a:rPr lang="es-ES_tradnl" sz="2000" b="1" dirty="0" smtClean="0"/>
              <a:t> </a:t>
            </a:r>
            <a:r>
              <a:rPr lang="es-ES_tradnl" sz="2000" b="1" dirty="0"/>
              <a:t>No producen      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ES_tradnl" sz="2000" b="1" dirty="0"/>
              <a:t>                                  respuesta</a:t>
            </a:r>
            <a:endParaRPr lang="es-MX" sz="2000" b="1" dirty="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260350"/>
            <a:ext cx="8229600" cy="836613"/>
          </a:xfrm>
          <a:solidFill>
            <a:schemeClr val="folHlink"/>
          </a:solidFill>
        </p:spPr>
        <p:txBody>
          <a:bodyPr/>
          <a:lstStyle/>
          <a:p>
            <a:r>
              <a:rPr lang="es-ES_tradnl" sz="3200" b="1"/>
              <a:t>HOMEOSTASIS DEL CALCIO</a:t>
            </a:r>
            <a:endParaRPr lang="es-ES" sz="3200" b="1"/>
          </a:p>
        </p:txBody>
      </p:sp>
      <p:sp>
        <p:nvSpPr>
          <p:cNvPr id="108547" name="Oval 3"/>
          <p:cNvSpPr>
            <a:spLocks noChangeArrowheads="1"/>
          </p:cNvSpPr>
          <p:nvPr/>
        </p:nvSpPr>
        <p:spPr bwMode="auto">
          <a:xfrm>
            <a:off x="2843213" y="1196975"/>
            <a:ext cx="3313112" cy="14398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s-ES_tradnl" sz="2800" b="1">
                <a:latin typeface="Arial" charset="0"/>
              </a:rPr>
              <a:t>H. PARATIROIDEA</a:t>
            </a:r>
            <a:endParaRPr lang="es-ES" sz="2800" b="1">
              <a:latin typeface="Arial" charset="0"/>
            </a:endParaRPr>
          </a:p>
        </p:txBody>
      </p:sp>
      <p:sp>
        <p:nvSpPr>
          <p:cNvPr id="108548" name="Oval 4"/>
          <p:cNvSpPr>
            <a:spLocks noChangeArrowheads="1"/>
          </p:cNvSpPr>
          <p:nvPr/>
        </p:nvSpPr>
        <p:spPr bwMode="auto">
          <a:xfrm>
            <a:off x="250825" y="3284538"/>
            <a:ext cx="2592388" cy="11525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s-ES_tradnl" sz="2800" b="1">
                <a:latin typeface="Arial" charset="0"/>
              </a:rPr>
              <a:t>1,25 (OH)</a:t>
            </a:r>
            <a:r>
              <a:rPr lang="es-ES_tradnl" sz="2800" b="1" baseline="-25000">
                <a:latin typeface="Arial" charset="0"/>
              </a:rPr>
              <a:t>2</a:t>
            </a:r>
            <a:r>
              <a:rPr lang="es-ES_tradnl" sz="2800" b="1">
                <a:latin typeface="Arial" charset="0"/>
              </a:rPr>
              <a:t>D</a:t>
            </a:r>
            <a:r>
              <a:rPr lang="es-ES_tradnl" sz="2800" b="1" baseline="-25000">
                <a:latin typeface="Arial" charset="0"/>
              </a:rPr>
              <a:t>3</a:t>
            </a:r>
            <a:endParaRPr lang="es-ES" sz="2800" b="1" baseline="-25000">
              <a:latin typeface="Arial" charset="0"/>
            </a:endParaRPr>
          </a:p>
        </p:txBody>
      </p:sp>
      <p:sp>
        <p:nvSpPr>
          <p:cNvPr id="108549" name="Text Box 5"/>
          <p:cNvSpPr txBox="1">
            <a:spLocks noChangeArrowheads="1"/>
          </p:cNvSpPr>
          <p:nvPr/>
        </p:nvSpPr>
        <p:spPr bwMode="auto">
          <a:xfrm>
            <a:off x="827088" y="1773238"/>
            <a:ext cx="12954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s-ES_tradnl" sz="2800" b="1">
                <a:latin typeface="Arial" charset="0"/>
              </a:rPr>
              <a:t>[Ca</a:t>
            </a:r>
            <a:r>
              <a:rPr lang="es-ES_tradnl" sz="2800" b="1" baseline="30000">
                <a:latin typeface="Arial" charset="0"/>
              </a:rPr>
              <a:t>++</a:t>
            </a:r>
            <a:r>
              <a:rPr lang="es-ES_tradnl" sz="2800" b="1">
                <a:latin typeface="Arial" charset="0"/>
              </a:rPr>
              <a:t>]</a:t>
            </a:r>
            <a:endParaRPr lang="es-ES" sz="2800" b="1">
              <a:latin typeface="Arial" charset="0"/>
            </a:endParaRPr>
          </a:p>
        </p:txBody>
      </p:sp>
      <p:sp>
        <p:nvSpPr>
          <p:cNvPr id="108550" name="AutoShape 6"/>
          <p:cNvSpPr>
            <a:spLocks noChangeArrowheads="1"/>
          </p:cNvSpPr>
          <p:nvPr/>
        </p:nvSpPr>
        <p:spPr bwMode="auto">
          <a:xfrm>
            <a:off x="468313" y="1268413"/>
            <a:ext cx="287337" cy="960437"/>
          </a:xfrm>
          <a:prstGeom prst="downArrow">
            <a:avLst>
              <a:gd name="adj1" fmla="val 50000"/>
              <a:gd name="adj2" fmla="val 83564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  <p:sp>
        <p:nvSpPr>
          <p:cNvPr id="108551" name="AutoShape 7"/>
          <p:cNvSpPr>
            <a:spLocks noChangeArrowheads="1"/>
          </p:cNvSpPr>
          <p:nvPr/>
        </p:nvSpPr>
        <p:spPr bwMode="auto">
          <a:xfrm>
            <a:off x="2051050" y="1773238"/>
            <a:ext cx="720725" cy="179387"/>
          </a:xfrm>
          <a:prstGeom prst="curvedDownArrow">
            <a:avLst>
              <a:gd name="adj1" fmla="val 80354"/>
              <a:gd name="adj2" fmla="val 160708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  <p:sp>
        <p:nvSpPr>
          <p:cNvPr id="108552" name="Text Box 8"/>
          <p:cNvSpPr txBox="1">
            <a:spLocks noChangeArrowheads="1"/>
          </p:cNvSpPr>
          <p:nvPr/>
        </p:nvSpPr>
        <p:spPr bwMode="auto">
          <a:xfrm>
            <a:off x="6443663" y="1412875"/>
            <a:ext cx="201612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s-ES_tradnl" b="1">
                <a:latin typeface="Arial" charset="0"/>
              </a:rPr>
              <a:t>Movilización    de calcio</a:t>
            </a:r>
            <a:endParaRPr lang="es-ES" b="1">
              <a:latin typeface="Arial" charset="0"/>
            </a:endParaRPr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8316913" y="1844675"/>
            <a:ext cx="630237" cy="1746250"/>
            <a:chOff x="4921" y="2750"/>
            <a:chExt cx="454" cy="1361"/>
          </a:xfrm>
        </p:grpSpPr>
        <p:pic>
          <p:nvPicPr>
            <p:cNvPr id="108554" name="Picture 10" descr="metabolismo del Ca"/>
            <p:cNvPicPr>
              <a:picLocks noChangeAspect="1" noChangeArrowheads="1"/>
            </p:cNvPicPr>
            <p:nvPr/>
          </p:nvPicPr>
          <p:blipFill>
            <a:blip r:embed="rId2"/>
            <a:srcRect l="70377" t="38196" r="23653" b="36339"/>
            <a:stretch>
              <a:fillRect/>
            </a:stretch>
          </p:blipFill>
          <p:spPr bwMode="auto">
            <a:xfrm>
              <a:off x="4921" y="2750"/>
              <a:ext cx="426" cy="136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8555" name="Rectangle 11"/>
            <p:cNvSpPr>
              <a:spLocks noChangeArrowheads="1"/>
            </p:cNvSpPr>
            <p:nvPr/>
          </p:nvSpPr>
          <p:spPr bwMode="auto">
            <a:xfrm>
              <a:off x="4921" y="3294"/>
              <a:ext cx="91" cy="318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PE"/>
            </a:p>
          </p:txBody>
        </p:sp>
        <p:sp>
          <p:nvSpPr>
            <p:cNvPr id="108556" name="Rectangle 12"/>
            <p:cNvSpPr>
              <a:spLocks noChangeArrowheads="1"/>
            </p:cNvSpPr>
            <p:nvPr/>
          </p:nvSpPr>
          <p:spPr bwMode="auto">
            <a:xfrm>
              <a:off x="5284" y="3339"/>
              <a:ext cx="91" cy="318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PE"/>
            </a:p>
          </p:txBody>
        </p:sp>
      </p:grpSp>
      <p:grpSp>
        <p:nvGrpSpPr>
          <p:cNvPr id="3" name="Group 13"/>
          <p:cNvGrpSpPr>
            <a:grpSpLocks/>
          </p:cNvGrpSpPr>
          <p:nvPr/>
        </p:nvGrpSpPr>
        <p:grpSpPr bwMode="auto">
          <a:xfrm rot="16200000">
            <a:off x="4121944" y="3950494"/>
            <a:ext cx="630238" cy="1746250"/>
            <a:chOff x="4921" y="2750"/>
            <a:chExt cx="454" cy="1361"/>
          </a:xfrm>
        </p:grpSpPr>
        <p:pic>
          <p:nvPicPr>
            <p:cNvPr id="108558" name="Picture 14" descr="metabolismo del Ca"/>
            <p:cNvPicPr>
              <a:picLocks noChangeAspect="1" noChangeArrowheads="1"/>
            </p:cNvPicPr>
            <p:nvPr/>
          </p:nvPicPr>
          <p:blipFill>
            <a:blip r:embed="rId2"/>
            <a:srcRect l="70377" t="38196" r="23653" b="36339"/>
            <a:stretch>
              <a:fillRect/>
            </a:stretch>
          </p:blipFill>
          <p:spPr bwMode="auto">
            <a:xfrm>
              <a:off x="4921" y="2750"/>
              <a:ext cx="426" cy="136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8559" name="Rectangle 15"/>
            <p:cNvSpPr>
              <a:spLocks noChangeArrowheads="1"/>
            </p:cNvSpPr>
            <p:nvPr/>
          </p:nvSpPr>
          <p:spPr bwMode="auto">
            <a:xfrm>
              <a:off x="4921" y="3294"/>
              <a:ext cx="91" cy="318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PE"/>
            </a:p>
          </p:txBody>
        </p:sp>
        <p:sp>
          <p:nvSpPr>
            <p:cNvPr id="108560" name="Rectangle 16"/>
            <p:cNvSpPr>
              <a:spLocks noChangeArrowheads="1"/>
            </p:cNvSpPr>
            <p:nvPr/>
          </p:nvSpPr>
          <p:spPr bwMode="auto">
            <a:xfrm>
              <a:off x="5284" y="3339"/>
              <a:ext cx="91" cy="318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PE"/>
            </a:p>
          </p:txBody>
        </p:sp>
      </p:grpSp>
      <p:grpSp>
        <p:nvGrpSpPr>
          <p:cNvPr id="4" name="Group 17"/>
          <p:cNvGrpSpPr>
            <a:grpSpLocks/>
          </p:cNvGrpSpPr>
          <p:nvPr/>
        </p:nvGrpSpPr>
        <p:grpSpPr bwMode="auto">
          <a:xfrm>
            <a:off x="3924300" y="3357563"/>
            <a:ext cx="576263" cy="939800"/>
            <a:chOff x="2850" y="3017"/>
            <a:chExt cx="847" cy="1179"/>
          </a:xfrm>
        </p:grpSpPr>
        <p:sp>
          <p:nvSpPr>
            <p:cNvPr id="108562" name="Freeform 18"/>
            <p:cNvSpPr>
              <a:spLocks/>
            </p:cNvSpPr>
            <p:nvPr/>
          </p:nvSpPr>
          <p:spPr bwMode="auto">
            <a:xfrm>
              <a:off x="2850" y="3017"/>
              <a:ext cx="756" cy="1179"/>
            </a:xfrm>
            <a:custGeom>
              <a:avLst/>
              <a:gdLst/>
              <a:ahLst/>
              <a:cxnLst>
                <a:cxn ang="0">
                  <a:pos x="121" y="0"/>
                </a:cxn>
                <a:cxn ang="0">
                  <a:pos x="121" y="272"/>
                </a:cxn>
                <a:cxn ang="0">
                  <a:pos x="348" y="363"/>
                </a:cxn>
                <a:cxn ang="0">
                  <a:pos x="529" y="363"/>
                </a:cxn>
                <a:cxn ang="0">
                  <a:pos x="574" y="544"/>
                </a:cxn>
                <a:cxn ang="0">
                  <a:pos x="75" y="590"/>
                </a:cxn>
                <a:cxn ang="0">
                  <a:pos x="121" y="862"/>
                </a:cxn>
                <a:cxn ang="0">
                  <a:pos x="665" y="907"/>
                </a:cxn>
                <a:cxn ang="0">
                  <a:pos x="665" y="1179"/>
                </a:cxn>
              </a:cxnLst>
              <a:rect l="0" t="0" r="r" b="b"/>
              <a:pathLst>
                <a:path w="756" h="1179">
                  <a:moveTo>
                    <a:pt x="121" y="0"/>
                  </a:moveTo>
                  <a:cubicBezTo>
                    <a:pt x="102" y="106"/>
                    <a:pt x="83" y="212"/>
                    <a:pt x="121" y="272"/>
                  </a:cubicBezTo>
                  <a:cubicBezTo>
                    <a:pt x="159" y="332"/>
                    <a:pt x="280" y="348"/>
                    <a:pt x="348" y="363"/>
                  </a:cubicBezTo>
                  <a:cubicBezTo>
                    <a:pt x="416" y="378"/>
                    <a:pt x="491" y="333"/>
                    <a:pt x="529" y="363"/>
                  </a:cubicBezTo>
                  <a:cubicBezTo>
                    <a:pt x="567" y="393"/>
                    <a:pt x="649" y="506"/>
                    <a:pt x="574" y="544"/>
                  </a:cubicBezTo>
                  <a:cubicBezTo>
                    <a:pt x="499" y="582"/>
                    <a:pt x="150" y="537"/>
                    <a:pt x="75" y="590"/>
                  </a:cubicBezTo>
                  <a:cubicBezTo>
                    <a:pt x="0" y="643"/>
                    <a:pt x="23" y="809"/>
                    <a:pt x="121" y="862"/>
                  </a:cubicBezTo>
                  <a:cubicBezTo>
                    <a:pt x="219" y="915"/>
                    <a:pt x="574" y="854"/>
                    <a:pt x="665" y="907"/>
                  </a:cubicBezTo>
                  <a:cubicBezTo>
                    <a:pt x="756" y="960"/>
                    <a:pt x="665" y="1134"/>
                    <a:pt x="665" y="1179"/>
                  </a:cubicBezTo>
                </a:path>
              </a:pathLst>
            </a:custGeom>
            <a:solidFill>
              <a:srgbClr val="F2F6A8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PE"/>
            </a:p>
          </p:txBody>
        </p:sp>
        <p:sp>
          <p:nvSpPr>
            <p:cNvPr id="108563" name="Freeform 19"/>
            <p:cNvSpPr>
              <a:spLocks/>
            </p:cNvSpPr>
            <p:nvPr/>
          </p:nvSpPr>
          <p:spPr bwMode="auto">
            <a:xfrm>
              <a:off x="3016" y="3022"/>
              <a:ext cx="681" cy="1088"/>
            </a:xfrm>
            <a:custGeom>
              <a:avLst/>
              <a:gdLst/>
              <a:ahLst/>
              <a:cxnLst>
                <a:cxn ang="0">
                  <a:pos x="136" y="0"/>
                </a:cxn>
                <a:cxn ang="0">
                  <a:pos x="136" y="136"/>
                </a:cxn>
                <a:cxn ang="0">
                  <a:pos x="454" y="227"/>
                </a:cxn>
                <a:cxn ang="0">
                  <a:pos x="590" y="590"/>
                </a:cxn>
                <a:cxn ang="0">
                  <a:pos x="272" y="680"/>
                </a:cxn>
                <a:cxn ang="0">
                  <a:pos x="45" y="680"/>
                </a:cxn>
                <a:cxn ang="0">
                  <a:pos x="91" y="771"/>
                </a:cxn>
                <a:cxn ang="0">
                  <a:pos x="590" y="771"/>
                </a:cxn>
                <a:cxn ang="0">
                  <a:pos x="635" y="1088"/>
                </a:cxn>
              </a:cxnLst>
              <a:rect l="0" t="0" r="r" b="b"/>
              <a:pathLst>
                <a:path w="681" h="1088">
                  <a:moveTo>
                    <a:pt x="136" y="0"/>
                  </a:moveTo>
                  <a:cubicBezTo>
                    <a:pt x="109" y="49"/>
                    <a:pt x="83" y="98"/>
                    <a:pt x="136" y="136"/>
                  </a:cubicBezTo>
                  <a:cubicBezTo>
                    <a:pt x="189" y="174"/>
                    <a:pt x="378" y="151"/>
                    <a:pt x="454" y="227"/>
                  </a:cubicBezTo>
                  <a:cubicBezTo>
                    <a:pt x="530" y="303"/>
                    <a:pt x="620" y="514"/>
                    <a:pt x="590" y="590"/>
                  </a:cubicBezTo>
                  <a:cubicBezTo>
                    <a:pt x="560" y="666"/>
                    <a:pt x="363" y="665"/>
                    <a:pt x="272" y="680"/>
                  </a:cubicBezTo>
                  <a:cubicBezTo>
                    <a:pt x="181" y="695"/>
                    <a:pt x="75" y="665"/>
                    <a:pt x="45" y="680"/>
                  </a:cubicBezTo>
                  <a:cubicBezTo>
                    <a:pt x="15" y="695"/>
                    <a:pt x="0" y="756"/>
                    <a:pt x="91" y="771"/>
                  </a:cubicBezTo>
                  <a:cubicBezTo>
                    <a:pt x="182" y="786"/>
                    <a:pt x="499" y="718"/>
                    <a:pt x="590" y="771"/>
                  </a:cubicBezTo>
                  <a:cubicBezTo>
                    <a:pt x="681" y="824"/>
                    <a:pt x="628" y="1035"/>
                    <a:pt x="635" y="1088"/>
                  </a:cubicBezTo>
                </a:path>
              </a:pathLst>
            </a:custGeom>
            <a:solidFill>
              <a:srgbClr val="F2F6A8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PE"/>
            </a:p>
          </p:txBody>
        </p:sp>
      </p:grpSp>
      <p:sp>
        <p:nvSpPr>
          <p:cNvPr id="108564" name="Text Box 20"/>
          <p:cNvSpPr txBox="1">
            <a:spLocks noChangeArrowheads="1"/>
          </p:cNvSpPr>
          <p:nvPr/>
        </p:nvSpPr>
        <p:spPr bwMode="auto">
          <a:xfrm>
            <a:off x="4932363" y="3213100"/>
            <a:ext cx="1800225" cy="1004888"/>
          </a:xfrm>
          <a:prstGeom prst="rect">
            <a:avLst/>
          </a:prstGeom>
          <a:solidFill>
            <a:srgbClr val="8888D8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s-ES_tradnl" b="1">
                <a:latin typeface="Arial" charset="0"/>
              </a:rPr>
              <a:t>Absorción</a:t>
            </a:r>
          </a:p>
          <a:p>
            <a:pPr eaLnBrk="1" hangingPunct="1">
              <a:spcBef>
                <a:spcPct val="50000"/>
              </a:spcBef>
            </a:pPr>
            <a:r>
              <a:rPr lang="es-ES_tradnl" b="1">
                <a:latin typeface="Arial" charset="0"/>
              </a:rPr>
              <a:t>transporte</a:t>
            </a:r>
            <a:endParaRPr lang="es-ES" b="1">
              <a:latin typeface="Arial" charset="0"/>
            </a:endParaRPr>
          </a:p>
        </p:txBody>
      </p:sp>
      <p:sp>
        <p:nvSpPr>
          <p:cNvPr id="108565" name="Text Box 21"/>
          <p:cNvSpPr txBox="1">
            <a:spLocks noChangeArrowheads="1"/>
          </p:cNvSpPr>
          <p:nvPr/>
        </p:nvSpPr>
        <p:spPr bwMode="auto">
          <a:xfrm>
            <a:off x="5651500" y="4365625"/>
            <a:ext cx="2520950" cy="1004888"/>
          </a:xfrm>
          <a:prstGeom prst="rect">
            <a:avLst/>
          </a:prstGeom>
          <a:solidFill>
            <a:srgbClr val="8888D8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s-ES_tradnl" b="1">
                <a:latin typeface="Arial" charset="0"/>
              </a:rPr>
              <a:t>Mineralización</a:t>
            </a:r>
          </a:p>
          <a:p>
            <a:pPr eaLnBrk="1" hangingPunct="1">
              <a:spcBef>
                <a:spcPct val="50000"/>
              </a:spcBef>
            </a:pPr>
            <a:r>
              <a:rPr lang="es-ES_tradnl" b="1">
                <a:latin typeface="Arial" charset="0"/>
              </a:rPr>
              <a:t>Resorción</a:t>
            </a:r>
            <a:endParaRPr lang="es-ES" b="1">
              <a:latin typeface="Arial" charset="0"/>
            </a:endParaRPr>
          </a:p>
        </p:txBody>
      </p:sp>
      <p:sp>
        <p:nvSpPr>
          <p:cNvPr id="108566" name="Oval 22"/>
          <p:cNvSpPr>
            <a:spLocks noChangeArrowheads="1"/>
          </p:cNvSpPr>
          <p:nvPr/>
        </p:nvSpPr>
        <p:spPr bwMode="auto">
          <a:xfrm>
            <a:off x="250825" y="5084763"/>
            <a:ext cx="2592388" cy="11525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s-ES_tradnl" sz="2800" b="1">
                <a:latin typeface="Arial" charset="0"/>
              </a:rPr>
              <a:t>Estrógenos</a:t>
            </a:r>
            <a:endParaRPr lang="es-ES" sz="2800" b="1" baseline="-25000">
              <a:latin typeface="Arial" charset="0"/>
            </a:endParaRPr>
          </a:p>
        </p:txBody>
      </p:sp>
      <p:sp>
        <p:nvSpPr>
          <p:cNvPr id="108567" name="Line 23"/>
          <p:cNvSpPr>
            <a:spLocks noChangeShapeType="1"/>
          </p:cNvSpPr>
          <p:nvPr/>
        </p:nvSpPr>
        <p:spPr bwMode="auto">
          <a:xfrm flipV="1">
            <a:off x="2916238" y="5805488"/>
            <a:ext cx="792162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108568" name="Line 24"/>
          <p:cNvSpPr>
            <a:spLocks noChangeShapeType="1"/>
          </p:cNvSpPr>
          <p:nvPr/>
        </p:nvSpPr>
        <p:spPr bwMode="auto">
          <a:xfrm flipV="1">
            <a:off x="3059113" y="3644900"/>
            <a:ext cx="792162" cy="1444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108569" name="Line 25"/>
          <p:cNvSpPr>
            <a:spLocks noChangeShapeType="1"/>
          </p:cNvSpPr>
          <p:nvPr/>
        </p:nvSpPr>
        <p:spPr bwMode="auto">
          <a:xfrm>
            <a:off x="3059113" y="4149725"/>
            <a:ext cx="504825" cy="3587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108570" name="Line 26"/>
          <p:cNvSpPr>
            <a:spLocks noChangeShapeType="1"/>
          </p:cNvSpPr>
          <p:nvPr/>
        </p:nvSpPr>
        <p:spPr bwMode="auto">
          <a:xfrm>
            <a:off x="5292725" y="4868863"/>
            <a:ext cx="503238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108571" name="Text Box 27"/>
          <p:cNvSpPr txBox="1">
            <a:spLocks noChangeArrowheads="1"/>
          </p:cNvSpPr>
          <p:nvPr/>
        </p:nvSpPr>
        <p:spPr bwMode="auto">
          <a:xfrm>
            <a:off x="3924300" y="5661025"/>
            <a:ext cx="4464050" cy="528638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s-ES_tradnl" sz="2800">
                <a:latin typeface="Arial" charset="0"/>
              </a:rPr>
              <a:t>Inhiben la resorción ósea</a:t>
            </a:r>
            <a:endParaRPr lang="es-ES" sz="280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981075"/>
          </a:xfrm>
          <a:gradFill rotWithShape="1">
            <a:gsLst>
              <a:gs pos="0">
                <a:schemeClr val="folHlink">
                  <a:gamma/>
                  <a:shade val="46275"/>
                  <a:invGamma/>
                </a:schemeClr>
              </a:gs>
              <a:gs pos="5000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</p:spPr>
        <p:txBody>
          <a:bodyPr/>
          <a:lstStyle/>
          <a:p>
            <a:r>
              <a:rPr lang="es-ES_tradnl" sz="3200" b="1"/>
              <a:t>ADRENALINA Y NORADENALINA</a:t>
            </a:r>
            <a:endParaRPr lang="es-ES" sz="3200" b="1"/>
          </a:p>
        </p:txBody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20" y="1142984"/>
            <a:ext cx="8229600" cy="5072098"/>
          </a:xfrm>
          <a:solidFill>
            <a:schemeClr val="bg1"/>
          </a:solidFill>
        </p:spPr>
        <p:txBody>
          <a:bodyPr/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s-ES_tradnl" sz="2800" b="1" dirty="0"/>
              <a:t>Se sintetizan en la </a:t>
            </a:r>
            <a:r>
              <a:rPr lang="es-ES_tradnl" sz="2800" b="1" u="sng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Médula Suprarrenal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s-ES_tradnl" sz="2800" b="1" dirty="0" smtClean="0"/>
              <a:t>Son </a:t>
            </a:r>
            <a:r>
              <a:rPr lang="es-ES_tradnl" sz="2800" b="1" dirty="0"/>
              <a:t>de Naturaleza </a:t>
            </a:r>
            <a:r>
              <a:rPr lang="es-ES_tradnl" sz="2800" b="1" dirty="0" err="1">
                <a:solidFill>
                  <a:srgbClr val="0033CC"/>
                </a:solidFill>
              </a:rPr>
              <a:t>aminoacídica</a:t>
            </a:r>
            <a:endParaRPr lang="es-ES_tradnl" sz="2800" b="1" dirty="0">
              <a:solidFill>
                <a:srgbClr val="0033CC"/>
              </a:solidFill>
            </a:endParaRP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s-ES_tradnl" sz="2800" b="1" dirty="0" smtClean="0"/>
              <a:t>Su </a:t>
            </a:r>
            <a:r>
              <a:rPr lang="es-ES_tradnl" sz="2800" b="1" dirty="0"/>
              <a:t>precursor es la </a:t>
            </a:r>
            <a:r>
              <a:rPr lang="es-ES_tradnl" sz="2800" b="1" u="sng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tirosina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s-ES_tradnl" sz="2800" b="1" dirty="0" smtClean="0"/>
              <a:t>Sus </a:t>
            </a:r>
            <a:r>
              <a:rPr lang="es-ES_tradnl" sz="2800" b="1" dirty="0"/>
              <a:t>receptores se encuentran en la </a:t>
            </a:r>
            <a:r>
              <a:rPr lang="es-ES_tradnl" sz="2800" b="1" dirty="0" smtClean="0">
                <a:solidFill>
                  <a:srgbClr val="0033CC"/>
                </a:solidFill>
              </a:rPr>
              <a:t>asociados </a:t>
            </a:r>
            <a:r>
              <a:rPr lang="es-ES_tradnl" sz="2800" b="1" dirty="0">
                <a:solidFill>
                  <a:srgbClr val="0033CC"/>
                </a:solidFill>
              </a:rPr>
              <a:t>a </a:t>
            </a:r>
            <a:r>
              <a:rPr lang="es-ES_tradnl" sz="2800" b="1" dirty="0" smtClean="0">
                <a:solidFill>
                  <a:srgbClr val="0033CC"/>
                </a:solidFill>
              </a:rPr>
              <a:t>membrana</a:t>
            </a:r>
            <a:endParaRPr lang="es-ES_tradnl" sz="2800" b="1" dirty="0">
              <a:solidFill>
                <a:srgbClr val="0033CC"/>
              </a:solidFill>
            </a:endParaRP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s-ES_tradnl" sz="2800" b="1" dirty="0" smtClean="0"/>
              <a:t>Circulan </a:t>
            </a:r>
            <a:r>
              <a:rPr lang="es-ES_tradnl" sz="2800" b="1" dirty="0"/>
              <a:t>en sangre unidas a </a:t>
            </a:r>
            <a:r>
              <a:rPr lang="es-ES_tradnl" sz="2800" b="1" u="sng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albúmina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s-ES_tradnl" sz="2800" b="1" dirty="0" smtClean="0"/>
              <a:t>Se </a:t>
            </a:r>
            <a:r>
              <a:rPr lang="es-ES_tradnl" sz="2800" b="1" dirty="0"/>
              <a:t>degradan en </a:t>
            </a:r>
            <a:r>
              <a:rPr lang="es-ES_tradnl" sz="2800" b="1" u="sng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hígado</a:t>
            </a:r>
            <a:r>
              <a:rPr lang="es-ES_tradnl" sz="2800" b="1" dirty="0"/>
              <a:t> por acción enzimática</a:t>
            </a:r>
            <a:endParaRPr lang="es-E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5" name="Rectangle 5"/>
          <p:cNvSpPr>
            <a:spLocks noGrp="1" noChangeArrowheads="1"/>
          </p:cNvSpPr>
          <p:nvPr>
            <p:ph type="title"/>
          </p:nvPr>
        </p:nvSpPr>
        <p:spPr>
          <a:xfrm>
            <a:off x="457200" y="44450"/>
            <a:ext cx="8229600" cy="719138"/>
          </a:xfrm>
          <a:gradFill rotWithShape="1">
            <a:gsLst>
              <a:gs pos="0">
                <a:schemeClr val="folHlink">
                  <a:gamma/>
                  <a:shade val="46275"/>
                  <a:invGamma/>
                </a:schemeClr>
              </a:gs>
              <a:gs pos="5000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</p:spPr>
        <p:txBody>
          <a:bodyPr/>
          <a:lstStyle/>
          <a:p>
            <a:r>
              <a:rPr lang="es-ES_tradnl" sz="2800" b="1"/>
              <a:t>ACCIONES METABOLICAS DE ADRENALINA</a:t>
            </a:r>
            <a:endParaRPr lang="es-ES" sz="2800" b="1"/>
          </a:p>
        </p:txBody>
      </p:sp>
      <p:sp>
        <p:nvSpPr>
          <p:cNvPr id="112646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357158" y="857233"/>
            <a:ext cx="8686800" cy="5811856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s-ES_tradnl" sz="2800" dirty="0"/>
              <a:t>      	GLUCOGENOLISIS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ES_tradnl" sz="2800" dirty="0"/>
              <a:t>		</a:t>
            </a:r>
            <a:endParaRPr lang="es-ES_tradnl" sz="2800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s-ES_tradnl" sz="2800" dirty="0"/>
              <a:t> </a:t>
            </a:r>
            <a:r>
              <a:rPr lang="es-ES_tradnl" sz="2800" dirty="0" smtClean="0"/>
              <a:t>         GLUCEMIA</a:t>
            </a:r>
            <a:endParaRPr lang="es-ES_tradnl" sz="2800" dirty="0"/>
          </a:p>
          <a:p>
            <a:pPr>
              <a:lnSpc>
                <a:spcPct val="80000"/>
              </a:lnSpc>
              <a:buFontTx/>
              <a:buNone/>
            </a:pPr>
            <a:endParaRPr lang="es-ES_tradnl" sz="2800" dirty="0"/>
          </a:p>
          <a:p>
            <a:pPr>
              <a:lnSpc>
                <a:spcPct val="80000"/>
              </a:lnSpc>
              <a:buFontTx/>
              <a:buNone/>
            </a:pPr>
            <a:r>
              <a:rPr lang="es-ES_tradnl" sz="2800" dirty="0"/>
              <a:t>		 LACTATO EN MUSCULO</a:t>
            </a:r>
          </a:p>
          <a:p>
            <a:pPr>
              <a:lnSpc>
                <a:spcPct val="80000"/>
              </a:lnSpc>
              <a:buFontTx/>
              <a:buNone/>
            </a:pPr>
            <a:endParaRPr lang="es-ES_tradnl" sz="2800" dirty="0"/>
          </a:p>
          <a:p>
            <a:pPr>
              <a:lnSpc>
                <a:spcPct val="80000"/>
              </a:lnSpc>
              <a:buFontTx/>
              <a:buNone/>
            </a:pPr>
            <a:r>
              <a:rPr lang="es-ES_tradnl" sz="2800" dirty="0"/>
              <a:t>		 GLUCONEOGENESIS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ES_tradnl" sz="2800" dirty="0"/>
              <a:t>		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ES_tradnl" sz="2800" dirty="0"/>
              <a:t>		LIPOLISIS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ES_tradnl" sz="2800" dirty="0"/>
              <a:t>		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ES_tradnl" sz="2800" dirty="0"/>
              <a:t>		</a:t>
            </a:r>
          </a:p>
          <a:p>
            <a:pPr>
              <a:lnSpc>
                <a:spcPct val="80000"/>
              </a:lnSpc>
              <a:buFontTx/>
              <a:buNone/>
            </a:pPr>
            <a:endParaRPr lang="es-ES_tradnl" sz="2800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s-ES_tradnl" sz="2800" dirty="0"/>
              <a:t>		DISMINUCION DE GLUCOGENOGENESIS</a:t>
            </a:r>
            <a:endParaRPr lang="es-ES" sz="2800" dirty="0"/>
          </a:p>
        </p:txBody>
      </p:sp>
      <p:sp>
        <p:nvSpPr>
          <p:cNvPr id="112647" name="AutoShape 7"/>
          <p:cNvSpPr>
            <a:spLocks noChangeArrowheads="1"/>
          </p:cNvSpPr>
          <p:nvPr/>
        </p:nvSpPr>
        <p:spPr bwMode="auto">
          <a:xfrm>
            <a:off x="323850" y="2276475"/>
            <a:ext cx="431800" cy="1370013"/>
          </a:xfrm>
          <a:prstGeom prst="upArrow">
            <a:avLst>
              <a:gd name="adj1" fmla="val 50000"/>
              <a:gd name="adj2" fmla="val 79320"/>
            </a:avLst>
          </a:prstGeom>
          <a:solidFill>
            <a:srgbClr val="00990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  <p:sp>
        <p:nvSpPr>
          <p:cNvPr id="112648" name="AutoShape 8"/>
          <p:cNvSpPr>
            <a:spLocks noChangeArrowheads="1"/>
          </p:cNvSpPr>
          <p:nvPr/>
        </p:nvSpPr>
        <p:spPr bwMode="auto">
          <a:xfrm>
            <a:off x="395288" y="5661025"/>
            <a:ext cx="358775" cy="863600"/>
          </a:xfrm>
          <a:prstGeom prst="downArrow">
            <a:avLst>
              <a:gd name="adj1" fmla="val 50000"/>
              <a:gd name="adj2" fmla="val 60177"/>
            </a:avLst>
          </a:prstGeom>
          <a:solidFill>
            <a:srgbClr val="FF000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  <p:sp>
        <p:nvSpPr>
          <p:cNvPr id="112649" name="AutoShape 9"/>
          <p:cNvSpPr>
            <a:spLocks/>
          </p:cNvSpPr>
          <p:nvPr/>
        </p:nvSpPr>
        <p:spPr bwMode="auto">
          <a:xfrm>
            <a:off x="785786" y="908050"/>
            <a:ext cx="576262" cy="3889375"/>
          </a:xfrm>
          <a:prstGeom prst="leftBrace">
            <a:avLst>
              <a:gd name="adj1" fmla="val 56244"/>
              <a:gd name="adj2" fmla="val 50000"/>
            </a:avLst>
          </a:prstGeom>
          <a:noFill/>
          <a:ln w="50800">
            <a:solidFill>
              <a:srgbClr val="008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  <p:grpSp>
        <p:nvGrpSpPr>
          <p:cNvPr id="112665" name="Group 25"/>
          <p:cNvGrpSpPr>
            <a:grpSpLocks/>
          </p:cNvGrpSpPr>
          <p:nvPr/>
        </p:nvGrpSpPr>
        <p:grpSpPr bwMode="auto">
          <a:xfrm>
            <a:off x="5003800" y="836613"/>
            <a:ext cx="3241675" cy="720725"/>
            <a:chOff x="3152" y="890"/>
            <a:chExt cx="2042" cy="454"/>
          </a:xfrm>
        </p:grpSpPr>
        <p:sp>
          <p:nvSpPr>
            <p:cNvPr id="112650" name="AutoShape 10"/>
            <p:cNvSpPr>
              <a:spLocks noChangeArrowheads="1"/>
            </p:cNvSpPr>
            <p:nvPr/>
          </p:nvSpPr>
          <p:spPr bwMode="auto">
            <a:xfrm>
              <a:off x="3152" y="935"/>
              <a:ext cx="590" cy="227"/>
            </a:xfrm>
            <a:prstGeom prst="curvedDownArrow">
              <a:avLst>
                <a:gd name="adj1" fmla="val 51982"/>
                <a:gd name="adj2" fmla="val 103965"/>
                <a:gd name="adj3" fmla="val 33333"/>
              </a:avLst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PE"/>
            </a:p>
          </p:txBody>
        </p:sp>
        <p:sp>
          <p:nvSpPr>
            <p:cNvPr id="112651" name="Text Box 11"/>
            <p:cNvSpPr txBox="1">
              <a:spLocks noChangeArrowheads="1"/>
            </p:cNvSpPr>
            <p:nvPr/>
          </p:nvSpPr>
          <p:spPr bwMode="auto">
            <a:xfrm>
              <a:off x="3923" y="1026"/>
              <a:ext cx="635" cy="288"/>
            </a:xfrm>
            <a:prstGeom prst="rect">
              <a:avLst/>
            </a:prstGeom>
            <a:solidFill>
              <a:srgbClr val="FFFF75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/>
                <a:t>AMPc</a:t>
              </a:r>
              <a:endParaRPr lang="es-ES"/>
            </a:p>
          </p:txBody>
        </p:sp>
        <p:sp>
          <p:nvSpPr>
            <p:cNvPr id="112652" name="AutoShape 12"/>
            <p:cNvSpPr>
              <a:spLocks noChangeArrowheads="1"/>
            </p:cNvSpPr>
            <p:nvPr/>
          </p:nvSpPr>
          <p:spPr bwMode="auto">
            <a:xfrm>
              <a:off x="3742" y="890"/>
              <a:ext cx="136" cy="454"/>
            </a:xfrm>
            <a:prstGeom prst="upArrow">
              <a:avLst>
                <a:gd name="adj1" fmla="val 50000"/>
                <a:gd name="adj2" fmla="val 83456"/>
              </a:avLst>
            </a:prstGeom>
            <a:solidFill>
              <a:srgbClr val="0099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PE"/>
            </a:p>
          </p:txBody>
        </p:sp>
        <p:sp>
          <p:nvSpPr>
            <p:cNvPr id="112653" name="AutoShape 13"/>
            <p:cNvSpPr>
              <a:spLocks noChangeArrowheads="1"/>
            </p:cNvSpPr>
            <p:nvPr/>
          </p:nvSpPr>
          <p:spPr bwMode="auto">
            <a:xfrm>
              <a:off x="4558" y="1071"/>
              <a:ext cx="363" cy="136"/>
            </a:xfrm>
            <a:prstGeom prst="curvedDownArrow">
              <a:avLst>
                <a:gd name="adj1" fmla="val 53382"/>
                <a:gd name="adj2" fmla="val 106765"/>
                <a:gd name="adj3" fmla="val 33333"/>
              </a:avLst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PE"/>
            </a:p>
          </p:txBody>
        </p:sp>
        <p:sp>
          <p:nvSpPr>
            <p:cNvPr id="112654" name="Oval 14"/>
            <p:cNvSpPr>
              <a:spLocks noChangeArrowheads="1"/>
            </p:cNvSpPr>
            <p:nvPr/>
          </p:nvSpPr>
          <p:spPr bwMode="auto">
            <a:xfrm>
              <a:off x="4967" y="890"/>
              <a:ext cx="227" cy="408"/>
            </a:xfrm>
            <a:prstGeom prst="ellipse">
              <a:avLst/>
            </a:prstGeom>
            <a:solidFill>
              <a:srgbClr val="0099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ES_tradnl" b="1"/>
                <a:t>+</a:t>
              </a:r>
              <a:endParaRPr lang="es-ES" b="1"/>
            </a:p>
          </p:txBody>
        </p:sp>
      </p:grpSp>
      <p:sp>
        <p:nvSpPr>
          <p:cNvPr id="112655" name="Text Box 15"/>
          <p:cNvSpPr txBox="1">
            <a:spLocks noChangeArrowheads="1"/>
          </p:cNvSpPr>
          <p:nvPr/>
        </p:nvSpPr>
        <p:spPr bwMode="auto">
          <a:xfrm>
            <a:off x="8243888" y="981075"/>
            <a:ext cx="6477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/>
              <a:t>GF</a:t>
            </a:r>
            <a:endParaRPr lang="es-ES"/>
          </a:p>
        </p:txBody>
      </p:sp>
      <p:sp>
        <p:nvSpPr>
          <p:cNvPr id="112657" name="AutoShape 17"/>
          <p:cNvSpPr>
            <a:spLocks noChangeArrowheads="1"/>
          </p:cNvSpPr>
          <p:nvPr/>
        </p:nvSpPr>
        <p:spPr bwMode="auto">
          <a:xfrm>
            <a:off x="3357554" y="1214422"/>
            <a:ext cx="215900" cy="500066"/>
          </a:xfrm>
          <a:prstGeom prst="curvedLeftArrow">
            <a:avLst>
              <a:gd name="adj1" fmla="val 40000"/>
              <a:gd name="adj2" fmla="val 80000"/>
              <a:gd name="adj3" fmla="val 33333"/>
            </a:avLst>
          </a:prstGeom>
          <a:solidFill>
            <a:schemeClr val="tx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  <p:sp>
        <p:nvSpPr>
          <p:cNvPr id="112658" name="Line 18"/>
          <p:cNvSpPr>
            <a:spLocks noChangeShapeType="1"/>
          </p:cNvSpPr>
          <p:nvPr/>
        </p:nvSpPr>
        <p:spPr bwMode="auto">
          <a:xfrm>
            <a:off x="5724525" y="2565400"/>
            <a:ext cx="792163" cy="0"/>
          </a:xfrm>
          <a:prstGeom prst="line">
            <a:avLst/>
          </a:prstGeom>
          <a:noFill/>
          <a:ln w="349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112659" name="Text Box 19"/>
          <p:cNvSpPr txBox="1">
            <a:spLocks noChangeArrowheads="1"/>
          </p:cNvSpPr>
          <p:nvPr/>
        </p:nvSpPr>
        <p:spPr bwMode="auto">
          <a:xfrm>
            <a:off x="6659563" y="2205038"/>
            <a:ext cx="19431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/>
              <a:t>Anaerobiosis</a:t>
            </a:r>
            <a:endParaRPr lang="es-ES"/>
          </a:p>
        </p:txBody>
      </p:sp>
      <p:sp>
        <p:nvSpPr>
          <p:cNvPr id="112661" name="Line 21"/>
          <p:cNvSpPr>
            <a:spLocks noChangeShapeType="1"/>
          </p:cNvSpPr>
          <p:nvPr/>
        </p:nvSpPr>
        <p:spPr bwMode="auto">
          <a:xfrm>
            <a:off x="5357818" y="3571876"/>
            <a:ext cx="792163" cy="0"/>
          </a:xfrm>
          <a:prstGeom prst="line">
            <a:avLst/>
          </a:prstGeom>
          <a:noFill/>
          <a:ln w="349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112663" name="Text Box 23"/>
          <p:cNvSpPr txBox="1">
            <a:spLocks noChangeArrowheads="1"/>
          </p:cNvSpPr>
          <p:nvPr/>
        </p:nvSpPr>
        <p:spPr bwMode="auto">
          <a:xfrm>
            <a:off x="6858016" y="4357694"/>
            <a:ext cx="1512888" cy="4572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/>
              <a:t>Lipasa HS</a:t>
            </a:r>
            <a:endParaRPr lang="es-ES"/>
          </a:p>
        </p:txBody>
      </p:sp>
      <p:grpSp>
        <p:nvGrpSpPr>
          <p:cNvPr id="112666" name="Group 26"/>
          <p:cNvGrpSpPr>
            <a:grpSpLocks/>
          </p:cNvGrpSpPr>
          <p:nvPr/>
        </p:nvGrpSpPr>
        <p:grpSpPr bwMode="auto">
          <a:xfrm>
            <a:off x="3286116" y="4143380"/>
            <a:ext cx="3241675" cy="720725"/>
            <a:chOff x="3152" y="890"/>
            <a:chExt cx="2042" cy="454"/>
          </a:xfrm>
        </p:grpSpPr>
        <p:sp>
          <p:nvSpPr>
            <p:cNvPr id="112667" name="AutoShape 27"/>
            <p:cNvSpPr>
              <a:spLocks noChangeArrowheads="1"/>
            </p:cNvSpPr>
            <p:nvPr/>
          </p:nvSpPr>
          <p:spPr bwMode="auto">
            <a:xfrm>
              <a:off x="3152" y="935"/>
              <a:ext cx="590" cy="227"/>
            </a:xfrm>
            <a:prstGeom prst="curvedDownArrow">
              <a:avLst>
                <a:gd name="adj1" fmla="val 51982"/>
                <a:gd name="adj2" fmla="val 103965"/>
                <a:gd name="adj3" fmla="val 33333"/>
              </a:avLst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PE"/>
            </a:p>
          </p:txBody>
        </p:sp>
        <p:sp>
          <p:nvSpPr>
            <p:cNvPr id="112668" name="Text Box 28"/>
            <p:cNvSpPr txBox="1">
              <a:spLocks noChangeArrowheads="1"/>
            </p:cNvSpPr>
            <p:nvPr/>
          </p:nvSpPr>
          <p:spPr bwMode="auto">
            <a:xfrm>
              <a:off x="3923" y="1026"/>
              <a:ext cx="635" cy="288"/>
            </a:xfrm>
            <a:prstGeom prst="rect">
              <a:avLst/>
            </a:prstGeom>
            <a:solidFill>
              <a:srgbClr val="FFFF75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/>
                <a:t>AMPc</a:t>
              </a:r>
              <a:endParaRPr lang="es-ES"/>
            </a:p>
          </p:txBody>
        </p:sp>
        <p:sp>
          <p:nvSpPr>
            <p:cNvPr id="112669" name="AutoShape 29"/>
            <p:cNvSpPr>
              <a:spLocks noChangeArrowheads="1"/>
            </p:cNvSpPr>
            <p:nvPr/>
          </p:nvSpPr>
          <p:spPr bwMode="auto">
            <a:xfrm>
              <a:off x="3742" y="890"/>
              <a:ext cx="136" cy="454"/>
            </a:xfrm>
            <a:prstGeom prst="upArrow">
              <a:avLst>
                <a:gd name="adj1" fmla="val 50000"/>
                <a:gd name="adj2" fmla="val 83456"/>
              </a:avLst>
            </a:prstGeom>
            <a:solidFill>
              <a:srgbClr val="0099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PE"/>
            </a:p>
          </p:txBody>
        </p:sp>
        <p:sp>
          <p:nvSpPr>
            <p:cNvPr id="112670" name="AutoShape 30"/>
            <p:cNvSpPr>
              <a:spLocks noChangeArrowheads="1"/>
            </p:cNvSpPr>
            <p:nvPr/>
          </p:nvSpPr>
          <p:spPr bwMode="auto">
            <a:xfrm>
              <a:off x="4558" y="1071"/>
              <a:ext cx="363" cy="136"/>
            </a:xfrm>
            <a:prstGeom prst="curvedDownArrow">
              <a:avLst>
                <a:gd name="adj1" fmla="val 53382"/>
                <a:gd name="adj2" fmla="val 106765"/>
                <a:gd name="adj3" fmla="val 33333"/>
              </a:avLst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PE"/>
            </a:p>
          </p:txBody>
        </p:sp>
        <p:sp>
          <p:nvSpPr>
            <p:cNvPr id="112671" name="Oval 31"/>
            <p:cNvSpPr>
              <a:spLocks noChangeArrowheads="1"/>
            </p:cNvSpPr>
            <p:nvPr/>
          </p:nvSpPr>
          <p:spPr bwMode="auto">
            <a:xfrm>
              <a:off x="4967" y="890"/>
              <a:ext cx="227" cy="408"/>
            </a:xfrm>
            <a:prstGeom prst="ellipse">
              <a:avLst/>
            </a:prstGeom>
            <a:solidFill>
              <a:srgbClr val="0099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ES_tradnl" b="1"/>
                <a:t>+</a:t>
              </a:r>
              <a:endParaRPr lang="es-ES" b="1"/>
            </a:p>
          </p:txBody>
        </p:sp>
      </p:grpSp>
      <p:sp>
        <p:nvSpPr>
          <p:cNvPr id="112672" name="Oval 32"/>
          <p:cNvSpPr>
            <a:spLocks noChangeArrowheads="1"/>
          </p:cNvSpPr>
          <p:nvPr/>
        </p:nvSpPr>
        <p:spPr bwMode="auto">
          <a:xfrm>
            <a:off x="6286512" y="3071810"/>
            <a:ext cx="1512888" cy="792162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_tradnl"/>
              <a:t>RNAm </a:t>
            </a:r>
          </a:p>
          <a:p>
            <a:pPr algn="ctr"/>
            <a:r>
              <a:rPr lang="es-ES_tradnl"/>
              <a:t>de Enz</a:t>
            </a:r>
            <a:endParaRPr lang="es-ES"/>
          </a:p>
        </p:txBody>
      </p:sp>
      <p:sp>
        <p:nvSpPr>
          <p:cNvPr id="112673" name="Oval 33"/>
          <p:cNvSpPr>
            <a:spLocks noChangeArrowheads="1"/>
          </p:cNvSpPr>
          <p:nvPr/>
        </p:nvSpPr>
        <p:spPr bwMode="auto">
          <a:xfrm>
            <a:off x="7929586" y="3286124"/>
            <a:ext cx="431800" cy="433387"/>
          </a:xfrm>
          <a:prstGeom prst="ellipse">
            <a:avLst/>
          </a:prstGeom>
          <a:solidFill>
            <a:srgbClr val="0099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_tradnl"/>
              <a:t>+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57150"/>
            <a:ext cx="8229600" cy="850900"/>
          </a:xfrm>
          <a:gradFill rotWithShape="1">
            <a:gsLst>
              <a:gs pos="0">
                <a:schemeClr val="folHlink">
                  <a:gamma/>
                  <a:shade val="46275"/>
                  <a:invGamma/>
                </a:schemeClr>
              </a:gs>
              <a:gs pos="5000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</p:spPr>
        <p:txBody>
          <a:bodyPr/>
          <a:lstStyle/>
          <a:p>
            <a:r>
              <a:rPr lang="es-ES_tradnl" sz="3200" b="1"/>
              <a:t>INSULINA</a:t>
            </a:r>
            <a:endParaRPr lang="es-ES" sz="3200" b="1"/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08050"/>
            <a:ext cx="8229600" cy="5876925"/>
          </a:xfrm>
          <a:solidFill>
            <a:schemeClr val="bg1"/>
          </a:solidFill>
        </p:spPr>
        <p:txBody>
          <a:bodyPr/>
          <a:lstStyle/>
          <a:p>
            <a:pPr>
              <a:lnSpc>
                <a:spcPct val="80000"/>
              </a:lnSpc>
            </a:pPr>
            <a:r>
              <a:rPr lang="es-ES_tradnl" sz="2200"/>
              <a:t>Es una hormona de </a:t>
            </a:r>
            <a:r>
              <a:rPr lang="es-ES_tradnl" sz="2200" b="1"/>
              <a:t>naturaleza proteica</a:t>
            </a:r>
          </a:p>
          <a:p>
            <a:pPr>
              <a:lnSpc>
                <a:spcPct val="80000"/>
              </a:lnSpc>
            </a:pPr>
            <a:endParaRPr lang="es-ES_tradnl" sz="2200"/>
          </a:p>
          <a:p>
            <a:pPr>
              <a:lnSpc>
                <a:spcPct val="80000"/>
              </a:lnSpc>
            </a:pPr>
            <a:r>
              <a:rPr lang="es-ES_tradnl" sz="2200"/>
              <a:t>Es una </a:t>
            </a:r>
            <a:r>
              <a:rPr lang="es-ES_tradnl" sz="2200" b="1"/>
              <a:t>hormona endocrina</a:t>
            </a:r>
            <a:r>
              <a:rPr lang="es-ES_tradnl" sz="2200"/>
              <a:t>, ante un estímulo se libera a la sangre, </a:t>
            </a:r>
            <a:r>
              <a:rPr lang="es-ES_tradnl" sz="2200" b="1"/>
              <a:t>y paracrina </a:t>
            </a:r>
            <a:r>
              <a:rPr lang="es-ES_tradnl" sz="2200"/>
              <a:t>inhibe la secreción de glucagón de las células vecinas</a:t>
            </a:r>
          </a:p>
          <a:p>
            <a:pPr>
              <a:lnSpc>
                <a:spcPct val="80000"/>
              </a:lnSpc>
            </a:pPr>
            <a:endParaRPr lang="es-ES_tradnl" sz="2200"/>
          </a:p>
          <a:p>
            <a:pPr>
              <a:lnSpc>
                <a:spcPct val="80000"/>
              </a:lnSpc>
            </a:pPr>
            <a:r>
              <a:rPr lang="es-ES_tradnl" sz="2200"/>
              <a:t>Se une a receptores de membrana del tipo </a:t>
            </a:r>
            <a:r>
              <a:rPr lang="es-ES_tradnl" sz="2200" b="1" i="1"/>
              <a:t>tirosina quinasa</a:t>
            </a:r>
          </a:p>
          <a:p>
            <a:pPr>
              <a:lnSpc>
                <a:spcPct val="80000"/>
              </a:lnSpc>
            </a:pPr>
            <a:endParaRPr lang="es-ES_tradnl" sz="2200" b="1" i="1"/>
          </a:p>
          <a:p>
            <a:pPr>
              <a:lnSpc>
                <a:spcPct val="80000"/>
              </a:lnSpc>
            </a:pPr>
            <a:r>
              <a:rPr lang="es-ES_tradnl" sz="2200"/>
              <a:t>Tiene una </a:t>
            </a:r>
            <a:r>
              <a:rPr lang="es-ES_tradnl" sz="2200" b="1"/>
              <a:t>vida media de 10 min</a:t>
            </a:r>
            <a:r>
              <a:rPr lang="es-ES_tradnl" sz="2200"/>
              <a:t> y se degrada por acción de la </a:t>
            </a:r>
            <a:r>
              <a:rPr lang="es-ES_tradnl" sz="2200" i="1"/>
              <a:t>insulinasa</a:t>
            </a:r>
            <a:r>
              <a:rPr lang="es-ES_tradnl" sz="2200"/>
              <a:t> (hígado, riñón y otros tejidos)</a:t>
            </a:r>
          </a:p>
          <a:p>
            <a:pPr>
              <a:lnSpc>
                <a:spcPct val="80000"/>
              </a:lnSpc>
            </a:pPr>
            <a:endParaRPr lang="es-ES_tradnl" sz="2200"/>
          </a:p>
          <a:p>
            <a:pPr>
              <a:lnSpc>
                <a:spcPct val="80000"/>
              </a:lnSpc>
            </a:pPr>
            <a:r>
              <a:rPr lang="es-ES_tradnl" sz="2200"/>
              <a:t>Se sintetiza en las </a:t>
            </a:r>
            <a:r>
              <a:rPr lang="es-ES_tradnl" sz="2200" b="1"/>
              <a:t>células </a:t>
            </a:r>
            <a:r>
              <a:rPr lang="es-ES_tradnl" sz="2200" b="1">
                <a:latin typeface="Symbol" pitchFamily="18" charset="2"/>
              </a:rPr>
              <a:t>b</a:t>
            </a:r>
            <a:r>
              <a:rPr lang="es-ES_tradnl" sz="2200"/>
              <a:t> del páncreas como </a:t>
            </a:r>
            <a:r>
              <a:rPr lang="es-ES_tradnl" sz="2200" b="1"/>
              <a:t>Preprosinsulina</a:t>
            </a:r>
            <a:r>
              <a:rPr lang="es-ES_tradnl" sz="2200"/>
              <a:t>.</a:t>
            </a:r>
          </a:p>
          <a:p>
            <a:pPr>
              <a:lnSpc>
                <a:spcPct val="80000"/>
              </a:lnSpc>
            </a:pPr>
            <a:endParaRPr lang="es-ES_tradnl" sz="2200"/>
          </a:p>
          <a:p>
            <a:pPr>
              <a:lnSpc>
                <a:spcPct val="80000"/>
              </a:lnSpc>
            </a:pPr>
            <a:r>
              <a:rPr lang="es-ES_tradnl" sz="2200"/>
              <a:t>Preproinsulina pierde un trozo de cadena polipeptídica (péptido líder) y se transforma en </a:t>
            </a:r>
            <a:r>
              <a:rPr lang="es-ES_tradnl" sz="2200" b="1"/>
              <a:t>Proinsulina</a:t>
            </a:r>
          </a:p>
          <a:p>
            <a:pPr>
              <a:lnSpc>
                <a:spcPct val="80000"/>
              </a:lnSpc>
            </a:pPr>
            <a:endParaRPr lang="es-ES_tradnl" sz="2200"/>
          </a:p>
          <a:p>
            <a:pPr>
              <a:lnSpc>
                <a:spcPct val="80000"/>
              </a:lnSpc>
            </a:pPr>
            <a:r>
              <a:rPr lang="es-ES_tradnl" sz="2200"/>
              <a:t>Proinsulina pierde un péptido (Peptido C) y forma </a:t>
            </a:r>
            <a:r>
              <a:rPr lang="es-ES_tradnl" sz="2200" b="1"/>
              <a:t>Insulina </a:t>
            </a:r>
            <a:r>
              <a:rPr lang="es-ES_tradnl" sz="2200"/>
              <a:t>(hormona activa)</a:t>
            </a:r>
          </a:p>
          <a:p>
            <a:pPr>
              <a:lnSpc>
                <a:spcPct val="80000"/>
              </a:lnSpc>
            </a:pPr>
            <a:endParaRPr lang="es-ES" sz="2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6741" name="Object 5"/>
          <p:cNvGraphicFramePr>
            <a:graphicFrameLocks noChangeAspect="1"/>
          </p:cNvGraphicFramePr>
          <p:nvPr>
            <p:ph sz="half" idx="4294967295"/>
          </p:nvPr>
        </p:nvGraphicFramePr>
        <p:xfrm>
          <a:off x="468313" y="333375"/>
          <a:ext cx="3744912" cy="2487613"/>
        </p:xfrm>
        <a:graphic>
          <a:graphicData uri="http://schemas.openxmlformats.org/presentationml/2006/ole">
            <p:oleObj spid="_x0000_s132098" name="Image" r:id="rId3" imgW="2920635" imgH="6755556" progId="">
              <p:embed/>
            </p:oleObj>
          </a:graphicData>
        </a:graphic>
      </p:graphicFrame>
      <p:graphicFrame>
        <p:nvGraphicFramePr>
          <p:cNvPr id="116744" name="Object 8"/>
          <p:cNvGraphicFramePr>
            <a:graphicFrameLocks noChangeAspect="1"/>
          </p:cNvGraphicFramePr>
          <p:nvPr>
            <p:ph sz="quarter" idx="4294967295"/>
          </p:nvPr>
        </p:nvGraphicFramePr>
        <p:xfrm>
          <a:off x="179388" y="3789363"/>
          <a:ext cx="3419475" cy="2789237"/>
        </p:xfrm>
        <a:graphic>
          <a:graphicData uri="http://schemas.openxmlformats.org/presentationml/2006/ole">
            <p:oleObj spid="_x0000_s132099" name="Image" r:id="rId4" imgW="2920635" imgH="6755556" progId="">
              <p:embed/>
            </p:oleObj>
          </a:graphicData>
        </a:graphic>
      </p:graphicFrame>
      <p:graphicFrame>
        <p:nvGraphicFramePr>
          <p:cNvPr id="116747" name="Object 11"/>
          <p:cNvGraphicFramePr>
            <a:graphicFrameLocks noChangeAspect="1"/>
          </p:cNvGraphicFramePr>
          <p:nvPr>
            <p:ph sz="quarter" idx="4294967295"/>
          </p:nvPr>
        </p:nvGraphicFramePr>
        <p:xfrm>
          <a:off x="5435600" y="3716338"/>
          <a:ext cx="3384550" cy="2890837"/>
        </p:xfrm>
        <a:graphic>
          <a:graphicData uri="http://schemas.openxmlformats.org/presentationml/2006/ole">
            <p:oleObj spid="_x0000_s132100" name="Image" r:id="rId5" imgW="2920635" imgH="6755556" progId="">
              <p:embed/>
            </p:oleObj>
          </a:graphicData>
        </a:graphic>
      </p:graphicFrame>
      <p:sp>
        <p:nvSpPr>
          <p:cNvPr id="116750" name="Text Box 14"/>
          <p:cNvSpPr txBox="1">
            <a:spLocks noChangeArrowheads="1"/>
          </p:cNvSpPr>
          <p:nvPr/>
        </p:nvSpPr>
        <p:spPr bwMode="auto">
          <a:xfrm>
            <a:off x="1042988" y="2852738"/>
            <a:ext cx="2520950" cy="396875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2000" b="1"/>
              <a:t>PREPROINSULINA</a:t>
            </a:r>
            <a:endParaRPr lang="es-ES" sz="2000" b="1"/>
          </a:p>
        </p:txBody>
      </p:sp>
      <p:sp>
        <p:nvSpPr>
          <p:cNvPr id="116751" name="Text Box 15"/>
          <p:cNvSpPr txBox="1">
            <a:spLocks noChangeArrowheads="1"/>
          </p:cNvSpPr>
          <p:nvPr/>
        </p:nvSpPr>
        <p:spPr bwMode="auto">
          <a:xfrm>
            <a:off x="684213" y="6461125"/>
            <a:ext cx="2160587" cy="396875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2000" b="1"/>
              <a:t>PROINSULINA</a:t>
            </a:r>
            <a:endParaRPr lang="es-ES" sz="2000" b="1"/>
          </a:p>
        </p:txBody>
      </p:sp>
      <p:sp>
        <p:nvSpPr>
          <p:cNvPr id="116752" name="Text Box 16"/>
          <p:cNvSpPr txBox="1">
            <a:spLocks noChangeArrowheads="1"/>
          </p:cNvSpPr>
          <p:nvPr/>
        </p:nvSpPr>
        <p:spPr bwMode="auto">
          <a:xfrm>
            <a:off x="5435600" y="6165850"/>
            <a:ext cx="1657350" cy="396875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2000" b="1"/>
              <a:t>INSULINA</a:t>
            </a:r>
            <a:endParaRPr lang="es-ES" sz="2000" b="1"/>
          </a:p>
        </p:txBody>
      </p:sp>
      <p:sp>
        <p:nvSpPr>
          <p:cNvPr id="116753" name="AutoShape 17"/>
          <p:cNvSpPr>
            <a:spLocks noChangeArrowheads="1"/>
          </p:cNvSpPr>
          <p:nvPr/>
        </p:nvSpPr>
        <p:spPr bwMode="auto">
          <a:xfrm>
            <a:off x="2051050" y="3284538"/>
            <a:ext cx="215900" cy="4318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00990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  <p:sp>
        <p:nvSpPr>
          <p:cNvPr id="116754" name="AutoShape 18"/>
          <p:cNvSpPr>
            <a:spLocks noChangeArrowheads="1"/>
          </p:cNvSpPr>
          <p:nvPr/>
        </p:nvSpPr>
        <p:spPr bwMode="auto">
          <a:xfrm>
            <a:off x="3995738" y="5300663"/>
            <a:ext cx="1152525" cy="360362"/>
          </a:xfrm>
          <a:prstGeom prst="rightArrow">
            <a:avLst>
              <a:gd name="adj1" fmla="val 50000"/>
              <a:gd name="adj2" fmla="val 79956"/>
            </a:avLst>
          </a:prstGeom>
          <a:solidFill>
            <a:srgbClr val="00990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  <p:sp>
        <p:nvSpPr>
          <p:cNvPr id="116755" name="Oval 19"/>
          <p:cNvSpPr>
            <a:spLocks noChangeArrowheads="1"/>
          </p:cNvSpPr>
          <p:nvPr/>
        </p:nvSpPr>
        <p:spPr bwMode="auto">
          <a:xfrm>
            <a:off x="5148263" y="188913"/>
            <a:ext cx="3527425" cy="2519362"/>
          </a:xfrm>
          <a:prstGeom prst="ellipse">
            <a:avLst/>
          </a:prstGeom>
          <a:solidFill>
            <a:srgbClr val="FFFF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_tradnl" b="1"/>
              <a:t>Niveles de PEPTIDO C</a:t>
            </a:r>
          </a:p>
          <a:p>
            <a:pPr algn="ctr"/>
            <a:r>
              <a:rPr lang="es-ES_tradnl" b="1"/>
              <a:t> en sangre se utiliza </a:t>
            </a:r>
          </a:p>
          <a:p>
            <a:pPr algn="ctr"/>
            <a:r>
              <a:rPr lang="es-ES_tradnl" b="1"/>
              <a:t>con fines diagnósticos</a:t>
            </a:r>
            <a:endParaRPr lang="es-ES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6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75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4" name="Rectangle 6"/>
          <p:cNvSpPr>
            <a:spLocks noGrp="1" noChangeArrowheads="1"/>
          </p:cNvSpPr>
          <p:nvPr>
            <p:ph type="title"/>
          </p:nvPr>
        </p:nvSpPr>
        <p:spPr>
          <a:xfrm>
            <a:off x="457200" y="115888"/>
            <a:ext cx="8229600" cy="633412"/>
          </a:xfrm>
          <a:gradFill rotWithShape="1">
            <a:gsLst>
              <a:gs pos="0">
                <a:schemeClr val="folHlink">
                  <a:gamma/>
                  <a:shade val="46275"/>
                  <a:invGamma/>
                </a:schemeClr>
              </a:gs>
              <a:gs pos="5000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</p:spPr>
        <p:txBody>
          <a:bodyPr/>
          <a:lstStyle/>
          <a:p>
            <a:r>
              <a:rPr lang="es-ES_tradnl" sz="4000"/>
              <a:t>Secreción de Insulina</a:t>
            </a:r>
            <a:endParaRPr lang="es-ES" sz="4000"/>
          </a:p>
        </p:txBody>
      </p:sp>
      <p:graphicFrame>
        <p:nvGraphicFramePr>
          <p:cNvPr id="124933" name="Object 5"/>
          <p:cNvGraphicFramePr>
            <a:graphicFrameLocks noChangeAspect="1"/>
          </p:cNvGraphicFramePr>
          <p:nvPr>
            <p:ph idx="1"/>
          </p:nvPr>
        </p:nvGraphicFramePr>
        <p:xfrm>
          <a:off x="468313" y="919163"/>
          <a:ext cx="5830887" cy="5938837"/>
        </p:xfrm>
        <a:graphic>
          <a:graphicData uri="http://schemas.openxmlformats.org/presentationml/2006/ole">
            <p:oleObj spid="_x0000_s133122" name="Image" r:id="rId3" imgW="6095238" imgH="6209524" progId="">
              <p:embed/>
            </p:oleObj>
          </a:graphicData>
        </a:graphic>
      </p:graphicFrame>
      <p:grpSp>
        <p:nvGrpSpPr>
          <p:cNvPr id="2" name="Group 21"/>
          <p:cNvGrpSpPr>
            <a:grpSpLocks/>
          </p:cNvGrpSpPr>
          <p:nvPr/>
        </p:nvGrpSpPr>
        <p:grpSpPr bwMode="auto">
          <a:xfrm>
            <a:off x="6300788" y="908050"/>
            <a:ext cx="2627312" cy="5616575"/>
            <a:chOff x="3969" y="572"/>
            <a:chExt cx="1655" cy="3538"/>
          </a:xfrm>
        </p:grpSpPr>
        <p:sp>
          <p:nvSpPr>
            <p:cNvPr id="124936" name="Text Box 8"/>
            <p:cNvSpPr txBox="1">
              <a:spLocks noChangeArrowheads="1"/>
            </p:cNvSpPr>
            <p:nvPr/>
          </p:nvSpPr>
          <p:spPr bwMode="auto">
            <a:xfrm>
              <a:off x="4422" y="1732"/>
              <a:ext cx="545" cy="288"/>
            </a:xfrm>
            <a:prstGeom prst="rect">
              <a:avLst/>
            </a:prstGeom>
            <a:solidFill>
              <a:srgbClr val="FFFF66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b="1"/>
                <a:t>ATP</a:t>
              </a:r>
              <a:endParaRPr lang="es-ES" b="1"/>
            </a:p>
          </p:txBody>
        </p:sp>
        <p:sp>
          <p:nvSpPr>
            <p:cNvPr id="124937" name="Text Box 9"/>
            <p:cNvSpPr txBox="1">
              <a:spLocks noChangeArrowheads="1"/>
            </p:cNvSpPr>
            <p:nvPr/>
          </p:nvSpPr>
          <p:spPr bwMode="auto">
            <a:xfrm>
              <a:off x="4513" y="2548"/>
              <a:ext cx="545" cy="288"/>
            </a:xfrm>
            <a:prstGeom prst="rect">
              <a:avLst/>
            </a:prstGeom>
            <a:solidFill>
              <a:srgbClr val="FFFF66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b="1"/>
                <a:t>Ca</a:t>
              </a:r>
              <a:r>
                <a:rPr lang="es-ES_tradnl" b="1" baseline="30000"/>
                <a:t>++</a:t>
              </a:r>
              <a:endParaRPr lang="es-ES" b="1"/>
            </a:p>
          </p:txBody>
        </p:sp>
        <p:sp>
          <p:nvSpPr>
            <p:cNvPr id="124938" name="Text Box 10"/>
            <p:cNvSpPr txBox="1">
              <a:spLocks noChangeArrowheads="1"/>
            </p:cNvSpPr>
            <p:nvPr/>
          </p:nvSpPr>
          <p:spPr bwMode="auto">
            <a:xfrm>
              <a:off x="4332" y="3592"/>
              <a:ext cx="1179" cy="518"/>
            </a:xfrm>
            <a:prstGeom prst="rect">
              <a:avLst/>
            </a:prstGeom>
            <a:solidFill>
              <a:srgbClr val="FFFF66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_tradnl" b="1"/>
                <a:t>Secreción de insulina</a:t>
              </a:r>
              <a:endParaRPr lang="es-ES" b="1"/>
            </a:p>
          </p:txBody>
        </p:sp>
        <p:sp>
          <p:nvSpPr>
            <p:cNvPr id="124939" name="AutoShape 11"/>
            <p:cNvSpPr>
              <a:spLocks noChangeArrowheads="1"/>
            </p:cNvSpPr>
            <p:nvPr/>
          </p:nvSpPr>
          <p:spPr bwMode="auto">
            <a:xfrm>
              <a:off x="4195" y="1596"/>
              <a:ext cx="182" cy="499"/>
            </a:xfrm>
            <a:prstGeom prst="upArrow">
              <a:avLst>
                <a:gd name="adj1" fmla="val 50000"/>
                <a:gd name="adj2" fmla="val 68544"/>
              </a:avLst>
            </a:prstGeom>
            <a:solidFill>
              <a:srgbClr val="0099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PE"/>
            </a:p>
          </p:txBody>
        </p:sp>
        <p:sp>
          <p:nvSpPr>
            <p:cNvPr id="124940" name="AutoShape 12"/>
            <p:cNvSpPr>
              <a:spLocks noChangeArrowheads="1"/>
            </p:cNvSpPr>
            <p:nvPr/>
          </p:nvSpPr>
          <p:spPr bwMode="auto">
            <a:xfrm>
              <a:off x="4195" y="2503"/>
              <a:ext cx="182" cy="499"/>
            </a:xfrm>
            <a:prstGeom prst="upArrow">
              <a:avLst>
                <a:gd name="adj1" fmla="val 50000"/>
                <a:gd name="adj2" fmla="val 68544"/>
              </a:avLst>
            </a:prstGeom>
            <a:solidFill>
              <a:srgbClr val="0099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PE"/>
            </a:p>
          </p:txBody>
        </p:sp>
        <p:sp>
          <p:nvSpPr>
            <p:cNvPr id="124942" name="Oval 14"/>
            <p:cNvSpPr>
              <a:spLocks noChangeArrowheads="1"/>
            </p:cNvSpPr>
            <p:nvPr/>
          </p:nvSpPr>
          <p:spPr bwMode="auto">
            <a:xfrm>
              <a:off x="3969" y="3546"/>
              <a:ext cx="363" cy="454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ES_tradnl" sz="2800"/>
                <a:t>+</a:t>
              </a:r>
              <a:endParaRPr lang="es-ES" sz="2800"/>
            </a:p>
          </p:txBody>
        </p:sp>
        <p:sp>
          <p:nvSpPr>
            <p:cNvPr id="124943" name="Text Box 15"/>
            <p:cNvSpPr txBox="1">
              <a:spLocks noChangeArrowheads="1"/>
            </p:cNvSpPr>
            <p:nvPr/>
          </p:nvSpPr>
          <p:spPr bwMode="auto">
            <a:xfrm>
              <a:off x="4377" y="708"/>
              <a:ext cx="1225" cy="288"/>
            </a:xfrm>
            <a:prstGeom prst="rect">
              <a:avLst/>
            </a:prstGeom>
            <a:solidFill>
              <a:srgbClr val="FFFF66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b="1"/>
                <a:t>GLUCEMIA</a:t>
              </a:r>
              <a:endParaRPr lang="es-ES" b="1"/>
            </a:p>
          </p:txBody>
        </p:sp>
        <p:sp>
          <p:nvSpPr>
            <p:cNvPr id="124944" name="AutoShape 16"/>
            <p:cNvSpPr>
              <a:spLocks noChangeArrowheads="1"/>
            </p:cNvSpPr>
            <p:nvPr/>
          </p:nvSpPr>
          <p:spPr bwMode="auto">
            <a:xfrm>
              <a:off x="4150" y="572"/>
              <a:ext cx="182" cy="499"/>
            </a:xfrm>
            <a:prstGeom prst="upArrow">
              <a:avLst>
                <a:gd name="adj1" fmla="val 50000"/>
                <a:gd name="adj2" fmla="val 68544"/>
              </a:avLst>
            </a:prstGeom>
            <a:solidFill>
              <a:srgbClr val="0099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PE"/>
            </a:p>
          </p:txBody>
        </p:sp>
        <p:sp>
          <p:nvSpPr>
            <p:cNvPr id="124945" name="Line 17"/>
            <p:cNvSpPr>
              <a:spLocks noChangeShapeType="1"/>
            </p:cNvSpPr>
            <p:nvPr/>
          </p:nvSpPr>
          <p:spPr bwMode="auto">
            <a:xfrm>
              <a:off x="4694" y="1162"/>
              <a:ext cx="0" cy="454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prstDash val="lgDash"/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PE"/>
            </a:p>
          </p:txBody>
        </p:sp>
        <p:sp>
          <p:nvSpPr>
            <p:cNvPr id="124946" name="Line 18"/>
            <p:cNvSpPr>
              <a:spLocks noChangeShapeType="1"/>
            </p:cNvSpPr>
            <p:nvPr/>
          </p:nvSpPr>
          <p:spPr bwMode="auto">
            <a:xfrm>
              <a:off x="4694" y="2024"/>
              <a:ext cx="0" cy="454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prstDash val="lgDash"/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PE"/>
            </a:p>
          </p:txBody>
        </p:sp>
        <p:sp>
          <p:nvSpPr>
            <p:cNvPr id="124947" name="Line 19"/>
            <p:cNvSpPr>
              <a:spLocks noChangeShapeType="1"/>
            </p:cNvSpPr>
            <p:nvPr/>
          </p:nvSpPr>
          <p:spPr bwMode="auto">
            <a:xfrm>
              <a:off x="4740" y="2931"/>
              <a:ext cx="0" cy="454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prstDash val="lgDash"/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PE"/>
            </a:p>
          </p:txBody>
        </p:sp>
        <p:sp>
          <p:nvSpPr>
            <p:cNvPr id="124948" name="Oval 20"/>
            <p:cNvSpPr>
              <a:spLocks noChangeArrowheads="1"/>
            </p:cNvSpPr>
            <p:nvPr/>
          </p:nvSpPr>
          <p:spPr bwMode="auto">
            <a:xfrm>
              <a:off x="4921" y="1661"/>
              <a:ext cx="703" cy="453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ES_tradnl"/>
                <a:t>Célula </a:t>
              </a:r>
              <a:r>
                <a:rPr lang="es-ES_tradnl">
                  <a:latin typeface="Symbol" pitchFamily="18" charset="2"/>
                </a:rPr>
                <a:t>b</a:t>
              </a:r>
              <a:endParaRPr lang="es-ES">
                <a:latin typeface="Symbol" pitchFamily="18" charset="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62" name="Rectangle 6"/>
          <p:cNvSpPr>
            <a:spLocks noGrp="1" noChangeArrowheads="1"/>
          </p:cNvSpPr>
          <p:nvPr>
            <p:ph type="title"/>
          </p:nvPr>
        </p:nvSpPr>
        <p:spPr>
          <a:xfrm>
            <a:off x="107950" y="115888"/>
            <a:ext cx="8964613" cy="865187"/>
          </a:xfrm>
          <a:gradFill rotWithShape="1">
            <a:gsLst>
              <a:gs pos="0">
                <a:schemeClr val="folHlink">
                  <a:gamma/>
                  <a:shade val="46275"/>
                  <a:invGamma/>
                </a:schemeClr>
              </a:gs>
              <a:gs pos="5000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</p:spPr>
        <p:txBody>
          <a:bodyPr/>
          <a:lstStyle/>
          <a:p>
            <a:r>
              <a:rPr lang="es-ES_tradnl" sz="3200" b="1"/>
              <a:t>ACCIONES METABOLICAS DE LA INSULINA</a:t>
            </a:r>
            <a:endParaRPr lang="es-ES" sz="3200" b="1"/>
          </a:p>
        </p:txBody>
      </p:sp>
      <p:sp>
        <p:nvSpPr>
          <p:cNvPr id="121866" name="Oval 10"/>
          <p:cNvSpPr>
            <a:spLocks noChangeArrowheads="1"/>
          </p:cNvSpPr>
          <p:nvPr/>
        </p:nvSpPr>
        <p:spPr bwMode="auto">
          <a:xfrm>
            <a:off x="0" y="2133600"/>
            <a:ext cx="1081088" cy="936625"/>
          </a:xfrm>
          <a:prstGeom prst="ellipse">
            <a:avLst/>
          </a:prstGeom>
          <a:solidFill>
            <a:srgbClr val="0099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_tradnl" sz="3600" b="1"/>
              <a:t>+</a:t>
            </a:r>
            <a:endParaRPr lang="es-ES" sz="3600" b="1"/>
          </a:p>
        </p:txBody>
      </p:sp>
      <p:sp>
        <p:nvSpPr>
          <p:cNvPr id="121867" name="Text Box 11"/>
          <p:cNvSpPr txBox="1">
            <a:spLocks noChangeArrowheads="1"/>
          </p:cNvSpPr>
          <p:nvPr/>
        </p:nvSpPr>
        <p:spPr bwMode="auto">
          <a:xfrm>
            <a:off x="1258888" y="1557338"/>
            <a:ext cx="3889375" cy="3025775"/>
          </a:xfrm>
          <a:prstGeom prst="rect">
            <a:avLst/>
          </a:prstGeom>
          <a:solidFill>
            <a:srgbClr val="FFFF00"/>
          </a:solidFill>
          <a:ln w="12700">
            <a:solidFill>
              <a:srgbClr val="0099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s-ES_tradnl" b="1"/>
              <a:t>Síntesis de Proteínas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 b="1"/>
              <a:t>Transporte de metabolitos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 b="1"/>
              <a:t>Promueven traslado de los GLUT4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 b="1"/>
              <a:t>Enzimas de síntesis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 b="1"/>
              <a:t>LPL(endotelial)</a:t>
            </a:r>
            <a:endParaRPr lang="es-ES" b="1"/>
          </a:p>
        </p:txBody>
      </p:sp>
      <p:sp>
        <p:nvSpPr>
          <p:cNvPr id="121868" name="Oval 12"/>
          <p:cNvSpPr>
            <a:spLocks noChangeArrowheads="1"/>
          </p:cNvSpPr>
          <p:nvPr/>
        </p:nvSpPr>
        <p:spPr bwMode="auto">
          <a:xfrm>
            <a:off x="179388" y="5300663"/>
            <a:ext cx="1081087" cy="93662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_tradnl" sz="3600" b="1"/>
              <a:t>-</a:t>
            </a:r>
            <a:endParaRPr lang="es-ES" sz="3600" b="1"/>
          </a:p>
        </p:txBody>
      </p:sp>
      <p:sp>
        <p:nvSpPr>
          <p:cNvPr id="121869" name="Text Box 13"/>
          <p:cNvSpPr txBox="1">
            <a:spLocks noChangeArrowheads="1"/>
          </p:cNvSpPr>
          <p:nvPr/>
        </p:nvSpPr>
        <p:spPr bwMode="auto">
          <a:xfrm>
            <a:off x="1331913" y="4868863"/>
            <a:ext cx="3744912" cy="1565275"/>
          </a:xfrm>
          <a:prstGeom prst="rect">
            <a:avLst/>
          </a:prstGeom>
          <a:solidFill>
            <a:srgbClr val="FFFF00"/>
          </a:solidFill>
          <a:ln w="127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s-ES_tradnl" b="1"/>
              <a:t>Degradación de glucógeno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 b="1"/>
              <a:t>Síntesis de glucosa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 b="1"/>
              <a:t>LPL hormona sensible</a:t>
            </a:r>
            <a:endParaRPr lang="es-ES" b="1"/>
          </a:p>
        </p:txBody>
      </p:sp>
      <p:sp>
        <p:nvSpPr>
          <p:cNvPr id="121870" name="Line 14"/>
          <p:cNvSpPr>
            <a:spLocks noChangeShapeType="1"/>
          </p:cNvSpPr>
          <p:nvPr/>
        </p:nvSpPr>
        <p:spPr bwMode="auto">
          <a:xfrm>
            <a:off x="5076825" y="2420938"/>
            <a:ext cx="792163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121871" name="Text Box 15"/>
          <p:cNvSpPr txBox="1">
            <a:spLocks noChangeArrowheads="1"/>
          </p:cNvSpPr>
          <p:nvPr/>
        </p:nvSpPr>
        <p:spPr bwMode="auto">
          <a:xfrm>
            <a:off x="6011863" y="2133600"/>
            <a:ext cx="2447925" cy="4572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b="1"/>
              <a:t>Glu, Aac. y Nucl.</a:t>
            </a:r>
            <a:endParaRPr lang="es-ES" b="1"/>
          </a:p>
        </p:txBody>
      </p:sp>
      <p:sp>
        <p:nvSpPr>
          <p:cNvPr id="121872" name="Text Box 16"/>
          <p:cNvSpPr txBox="1">
            <a:spLocks noChangeArrowheads="1"/>
          </p:cNvSpPr>
          <p:nvPr/>
        </p:nvSpPr>
        <p:spPr bwMode="auto">
          <a:xfrm>
            <a:off x="5470525" y="3500438"/>
            <a:ext cx="3673475" cy="4572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b="1"/>
              <a:t>GS, PDH, Gq, PFK y PK</a:t>
            </a:r>
            <a:endParaRPr lang="es-ES" b="1"/>
          </a:p>
        </p:txBody>
      </p:sp>
      <p:sp>
        <p:nvSpPr>
          <p:cNvPr id="121873" name="Line 17"/>
          <p:cNvSpPr>
            <a:spLocks noChangeShapeType="1"/>
          </p:cNvSpPr>
          <p:nvPr/>
        </p:nvSpPr>
        <p:spPr bwMode="auto">
          <a:xfrm>
            <a:off x="4572000" y="3789363"/>
            <a:ext cx="792163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121874" name="Line 18"/>
          <p:cNvSpPr>
            <a:spLocks noChangeShapeType="1"/>
          </p:cNvSpPr>
          <p:nvPr/>
        </p:nvSpPr>
        <p:spPr bwMode="auto">
          <a:xfrm>
            <a:off x="4716463" y="1844675"/>
            <a:ext cx="792162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121875" name="Text Box 19"/>
          <p:cNvSpPr txBox="1">
            <a:spLocks noChangeArrowheads="1"/>
          </p:cNvSpPr>
          <p:nvPr/>
        </p:nvSpPr>
        <p:spPr bwMode="auto">
          <a:xfrm>
            <a:off x="5651500" y="1557338"/>
            <a:ext cx="2881313" cy="4572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_tradnl" b="1"/>
              <a:t>RNAm y traducción</a:t>
            </a:r>
            <a:endParaRPr lang="es-ES"/>
          </a:p>
        </p:txBody>
      </p:sp>
      <p:sp>
        <p:nvSpPr>
          <p:cNvPr id="121877" name="Line 21"/>
          <p:cNvSpPr>
            <a:spLocks noChangeShapeType="1"/>
          </p:cNvSpPr>
          <p:nvPr/>
        </p:nvSpPr>
        <p:spPr bwMode="auto">
          <a:xfrm>
            <a:off x="5076825" y="5084763"/>
            <a:ext cx="792163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121878" name="Text Box 22"/>
          <p:cNvSpPr txBox="1">
            <a:spLocks noChangeArrowheads="1"/>
          </p:cNvSpPr>
          <p:nvPr/>
        </p:nvSpPr>
        <p:spPr bwMode="auto">
          <a:xfrm>
            <a:off x="6154738" y="4724400"/>
            <a:ext cx="2089150" cy="4572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_tradnl" b="1"/>
              <a:t>(+) Fosfatasas</a:t>
            </a:r>
            <a:endParaRPr lang="es-ES"/>
          </a:p>
        </p:txBody>
      </p:sp>
      <p:sp>
        <p:nvSpPr>
          <p:cNvPr id="121879" name="Line 23"/>
          <p:cNvSpPr>
            <a:spLocks noChangeShapeType="1"/>
          </p:cNvSpPr>
          <p:nvPr/>
        </p:nvSpPr>
        <p:spPr bwMode="auto">
          <a:xfrm>
            <a:off x="5076825" y="5661025"/>
            <a:ext cx="792163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121880" name="Text Box 24"/>
          <p:cNvSpPr txBox="1">
            <a:spLocks noChangeArrowheads="1"/>
          </p:cNvSpPr>
          <p:nvPr/>
        </p:nvSpPr>
        <p:spPr bwMode="auto">
          <a:xfrm>
            <a:off x="6084888" y="5300663"/>
            <a:ext cx="2735262" cy="4572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_tradnl" b="1"/>
              <a:t>(-) SíntesisEnzimas</a:t>
            </a:r>
            <a:endParaRPr lang="es-ES"/>
          </a:p>
        </p:txBody>
      </p:sp>
      <p:sp>
        <p:nvSpPr>
          <p:cNvPr id="121881" name="Line 25"/>
          <p:cNvSpPr>
            <a:spLocks noChangeShapeType="1"/>
          </p:cNvSpPr>
          <p:nvPr/>
        </p:nvSpPr>
        <p:spPr bwMode="auto">
          <a:xfrm>
            <a:off x="5076825" y="6237288"/>
            <a:ext cx="792163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121882" name="Text Box 26"/>
          <p:cNvSpPr txBox="1">
            <a:spLocks noChangeArrowheads="1"/>
          </p:cNvSpPr>
          <p:nvPr/>
        </p:nvSpPr>
        <p:spPr bwMode="auto">
          <a:xfrm>
            <a:off x="6081713" y="5924550"/>
            <a:ext cx="2089150" cy="4572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_tradnl" b="1"/>
              <a:t>(+) Fosfatasas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22337"/>
          </a:xfrm>
          <a:gradFill rotWithShape="1">
            <a:gsLst>
              <a:gs pos="0">
                <a:schemeClr val="folHlink">
                  <a:gamma/>
                  <a:shade val="46275"/>
                  <a:invGamma/>
                </a:schemeClr>
              </a:gs>
              <a:gs pos="5000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</p:spPr>
        <p:txBody>
          <a:bodyPr/>
          <a:lstStyle/>
          <a:p>
            <a:r>
              <a:rPr lang="es-ES_tradnl" sz="3200" b="1"/>
              <a:t>GLUCAGON</a:t>
            </a:r>
            <a:endParaRPr lang="es-ES" sz="3200" b="1"/>
          </a:p>
        </p:txBody>
      </p:sp>
      <p:sp>
        <p:nvSpPr>
          <p:cNvPr id="12800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chemeClr val="bg1"/>
          </a:solidFill>
        </p:spPr>
        <p:txBody>
          <a:bodyPr/>
          <a:lstStyle/>
          <a:p>
            <a:pPr>
              <a:lnSpc>
                <a:spcPct val="80000"/>
              </a:lnSpc>
            </a:pPr>
            <a:r>
              <a:rPr lang="es-ES_tradnl" sz="2400"/>
              <a:t>Se sintetiza en las células </a:t>
            </a:r>
            <a:r>
              <a:rPr lang="es-ES_tradnl" sz="2400">
                <a:latin typeface="Symbol" pitchFamily="18" charset="2"/>
              </a:rPr>
              <a:t>a</a:t>
            </a:r>
            <a:r>
              <a:rPr lang="es-ES_tradnl" sz="2400"/>
              <a:t> del páncreas</a:t>
            </a:r>
          </a:p>
          <a:p>
            <a:pPr>
              <a:lnSpc>
                <a:spcPct val="80000"/>
              </a:lnSpc>
              <a:buFontTx/>
              <a:buNone/>
            </a:pPr>
            <a:endParaRPr lang="es-ES_tradnl" sz="2400"/>
          </a:p>
          <a:p>
            <a:pPr>
              <a:lnSpc>
                <a:spcPct val="80000"/>
              </a:lnSpc>
            </a:pPr>
            <a:r>
              <a:rPr lang="es-ES_tradnl" sz="2400"/>
              <a:t>Es una hormona endocrina de naturaleza peptídica. Vida media 6 min</a:t>
            </a:r>
          </a:p>
          <a:p>
            <a:pPr>
              <a:lnSpc>
                <a:spcPct val="80000"/>
              </a:lnSpc>
              <a:buFontTx/>
              <a:buNone/>
            </a:pPr>
            <a:endParaRPr lang="es-ES_tradnl" sz="2400"/>
          </a:p>
          <a:p>
            <a:pPr>
              <a:lnSpc>
                <a:spcPct val="80000"/>
              </a:lnSpc>
            </a:pPr>
            <a:r>
              <a:rPr lang="es-ES_tradnl" sz="2400"/>
              <a:t>Se sintetiza como Preproglucagón – proglucagón – GLUCAGON</a:t>
            </a:r>
          </a:p>
          <a:p>
            <a:pPr>
              <a:lnSpc>
                <a:spcPct val="80000"/>
              </a:lnSpc>
            </a:pPr>
            <a:endParaRPr lang="es-ES_tradnl" sz="2400"/>
          </a:p>
          <a:p>
            <a:pPr>
              <a:lnSpc>
                <a:spcPct val="80000"/>
              </a:lnSpc>
            </a:pPr>
            <a:r>
              <a:rPr lang="es-ES_tradnl" sz="2400"/>
              <a:t>Hipoglucemia, aumento de Arg, Ala y estimulación del SN simpático </a:t>
            </a:r>
            <a:r>
              <a:rPr lang="es-ES_tradnl" sz="2400" u="sng"/>
              <a:t>activan la secreción</a:t>
            </a:r>
          </a:p>
          <a:p>
            <a:pPr>
              <a:lnSpc>
                <a:spcPct val="80000"/>
              </a:lnSpc>
              <a:buFontTx/>
              <a:buNone/>
            </a:pPr>
            <a:endParaRPr lang="es-ES_tradnl" sz="2400"/>
          </a:p>
          <a:p>
            <a:pPr>
              <a:lnSpc>
                <a:spcPct val="80000"/>
              </a:lnSpc>
            </a:pPr>
            <a:r>
              <a:rPr lang="es-ES_tradnl" sz="2400"/>
              <a:t>Se une a receptores acoplados a Proteína G aumentando la concentración de AMPc</a:t>
            </a:r>
            <a:endParaRPr lang="es-E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4450"/>
            <a:ext cx="8229600" cy="719138"/>
          </a:xfrm>
          <a:gradFill rotWithShape="1">
            <a:gsLst>
              <a:gs pos="0">
                <a:schemeClr val="folHlink">
                  <a:gamma/>
                  <a:shade val="46275"/>
                  <a:invGamma/>
                </a:schemeClr>
              </a:gs>
              <a:gs pos="5000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</p:spPr>
        <p:txBody>
          <a:bodyPr/>
          <a:lstStyle/>
          <a:p>
            <a:r>
              <a:rPr lang="es-ES_tradnl" sz="2800" b="1"/>
              <a:t>ACCIONES METABOLICAS DE GLUCAGON</a:t>
            </a:r>
            <a:endParaRPr lang="es-ES" sz="2800" b="1"/>
          </a:p>
        </p:txBody>
      </p:sp>
      <p:sp>
        <p:nvSpPr>
          <p:cNvPr id="1290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616575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s-ES_tradnl" sz="2400"/>
              <a:t>      	</a:t>
            </a:r>
          </a:p>
          <a:p>
            <a:pPr>
              <a:lnSpc>
                <a:spcPct val="80000"/>
              </a:lnSpc>
              <a:buFontTx/>
              <a:buNone/>
            </a:pPr>
            <a:endParaRPr lang="es-ES_tradnl" sz="2400"/>
          </a:p>
          <a:p>
            <a:pPr>
              <a:lnSpc>
                <a:spcPct val="80000"/>
              </a:lnSpc>
              <a:buFontTx/>
              <a:buNone/>
            </a:pPr>
            <a:endParaRPr lang="es-ES_tradnl" sz="2400"/>
          </a:p>
          <a:p>
            <a:pPr>
              <a:lnSpc>
                <a:spcPct val="80000"/>
              </a:lnSpc>
              <a:buFontTx/>
              <a:buNone/>
            </a:pPr>
            <a:r>
              <a:rPr lang="es-ES_tradnl" sz="2400"/>
              <a:t>		GLUCOGENOLISIS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ES_tradnl" sz="2400"/>
              <a:t>		GLUCEMIA</a:t>
            </a:r>
          </a:p>
          <a:p>
            <a:pPr>
              <a:lnSpc>
                <a:spcPct val="80000"/>
              </a:lnSpc>
              <a:buFontTx/>
              <a:buNone/>
            </a:pPr>
            <a:endParaRPr lang="es-ES_tradnl" sz="2400"/>
          </a:p>
          <a:p>
            <a:pPr>
              <a:lnSpc>
                <a:spcPct val="80000"/>
              </a:lnSpc>
              <a:buFontTx/>
              <a:buNone/>
            </a:pPr>
            <a:r>
              <a:rPr lang="es-ES_tradnl" sz="2400"/>
              <a:t>		 GLUCONEOGENESIS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ES_tradnl" sz="2400"/>
              <a:t>		 </a:t>
            </a:r>
          </a:p>
          <a:p>
            <a:pPr>
              <a:lnSpc>
                <a:spcPct val="80000"/>
              </a:lnSpc>
              <a:buFontTx/>
              <a:buNone/>
            </a:pPr>
            <a:endParaRPr lang="es-ES_tradnl" sz="2400"/>
          </a:p>
          <a:p>
            <a:pPr>
              <a:lnSpc>
                <a:spcPct val="80000"/>
              </a:lnSpc>
              <a:buFontTx/>
              <a:buNone/>
            </a:pPr>
            <a:r>
              <a:rPr lang="es-ES_tradnl" sz="2400"/>
              <a:t>		LIPOLISIS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ES_tradnl" sz="2400"/>
              <a:t>		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ES_tradnl" sz="2400"/>
              <a:t>		</a:t>
            </a:r>
          </a:p>
          <a:p>
            <a:pPr>
              <a:lnSpc>
                <a:spcPct val="80000"/>
              </a:lnSpc>
              <a:buFontTx/>
              <a:buNone/>
            </a:pPr>
            <a:endParaRPr lang="es-ES_tradnl" sz="2400"/>
          </a:p>
          <a:p>
            <a:pPr>
              <a:lnSpc>
                <a:spcPct val="80000"/>
              </a:lnSpc>
              <a:buFontTx/>
              <a:buNone/>
            </a:pPr>
            <a:endParaRPr lang="es-ES_tradnl" sz="2400"/>
          </a:p>
          <a:p>
            <a:pPr>
              <a:lnSpc>
                <a:spcPct val="80000"/>
              </a:lnSpc>
              <a:buFontTx/>
              <a:buNone/>
            </a:pPr>
            <a:r>
              <a:rPr lang="es-ES_tradnl" sz="2400"/>
              <a:t>		DISMINUCION DE GLUCOGENOGENESIS</a:t>
            </a:r>
            <a:endParaRPr lang="es-ES" sz="2400"/>
          </a:p>
        </p:txBody>
      </p:sp>
      <p:sp>
        <p:nvSpPr>
          <p:cNvPr id="129028" name="AutoShape 4"/>
          <p:cNvSpPr>
            <a:spLocks noChangeArrowheads="1"/>
          </p:cNvSpPr>
          <p:nvPr/>
        </p:nvSpPr>
        <p:spPr bwMode="auto">
          <a:xfrm>
            <a:off x="323850" y="2925763"/>
            <a:ext cx="431800" cy="1370012"/>
          </a:xfrm>
          <a:prstGeom prst="upArrow">
            <a:avLst>
              <a:gd name="adj1" fmla="val 50000"/>
              <a:gd name="adj2" fmla="val 79320"/>
            </a:avLst>
          </a:prstGeom>
          <a:solidFill>
            <a:srgbClr val="00990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  <p:sp>
        <p:nvSpPr>
          <p:cNvPr id="129029" name="AutoShape 5"/>
          <p:cNvSpPr>
            <a:spLocks noChangeArrowheads="1"/>
          </p:cNvSpPr>
          <p:nvPr/>
        </p:nvSpPr>
        <p:spPr bwMode="auto">
          <a:xfrm>
            <a:off x="395288" y="5661025"/>
            <a:ext cx="358775" cy="863600"/>
          </a:xfrm>
          <a:prstGeom prst="downArrow">
            <a:avLst>
              <a:gd name="adj1" fmla="val 50000"/>
              <a:gd name="adj2" fmla="val 60177"/>
            </a:avLst>
          </a:prstGeom>
          <a:solidFill>
            <a:srgbClr val="FF000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  <p:sp>
        <p:nvSpPr>
          <p:cNvPr id="129030" name="AutoShape 6"/>
          <p:cNvSpPr>
            <a:spLocks/>
          </p:cNvSpPr>
          <p:nvPr/>
        </p:nvSpPr>
        <p:spPr bwMode="auto">
          <a:xfrm>
            <a:off x="1042988" y="1557338"/>
            <a:ext cx="649287" cy="3384550"/>
          </a:xfrm>
          <a:prstGeom prst="leftBrace">
            <a:avLst>
              <a:gd name="adj1" fmla="val 43439"/>
              <a:gd name="adj2" fmla="val 50000"/>
            </a:avLst>
          </a:prstGeom>
          <a:noFill/>
          <a:ln w="50800">
            <a:solidFill>
              <a:srgbClr val="008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  <p:grpSp>
        <p:nvGrpSpPr>
          <p:cNvPr id="129031" name="Group 7"/>
          <p:cNvGrpSpPr>
            <a:grpSpLocks/>
          </p:cNvGrpSpPr>
          <p:nvPr/>
        </p:nvGrpSpPr>
        <p:grpSpPr bwMode="auto">
          <a:xfrm>
            <a:off x="4643438" y="1916113"/>
            <a:ext cx="3241675" cy="720725"/>
            <a:chOff x="3152" y="890"/>
            <a:chExt cx="2042" cy="454"/>
          </a:xfrm>
        </p:grpSpPr>
        <p:sp>
          <p:nvSpPr>
            <p:cNvPr id="129032" name="AutoShape 8"/>
            <p:cNvSpPr>
              <a:spLocks noChangeArrowheads="1"/>
            </p:cNvSpPr>
            <p:nvPr/>
          </p:nvSpPr>
          <p:spPr bwMode="auto">
            <a:xfrm>
              <a:off x="3152" y="935"/>
              <a:ext cx="590" cy="227"/>
            </a:xfrm>
            <a:prstGeom prst="curvedDownArrow">
              <a:avLst>
                <a:gd name="adj1" fmla="val 51982"/>
                <a:gd name="adj2" fmla="val 103965"/>
                <a:gd name="adj3" fmla="val 33333"/>
              </a:avLst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PE"/>
            </a:p>
          </p:txBody>
        </p:sp>
        <p:sp>
          <p:nvSpPr>
            <p:cNvPr id="129033" name="Text Box 9"/>
            <p:cNvSpPr txBox="1">
              <a:spLocks noChangeArrowheads="1"/>
            </p:cNvSpPr>
            <p:nvPr/>
          </p:nvSpPr>
          <p:spPr bwMode="auto">
            <a:xfrm>
              <a:off x="3923" y="1026"/>
              <a:ext cx="635" cy="288"/>
            </a:xfrm>
            <a:prstGeom prst="rect">
              <a:avLst/>
            </a:prstGeom>
            <a:solidFill>
              <a:srgbClr val="FFFF75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/>
                <a:t>AMPc</a:t>
              </a:r>
              <a:endParaRPr lang="es-ES"/>
            </a:p>
          </p:txBody>
        </p:sp>
        <p:sp>
          <p:nvSpPr>
            <p:cNvPr id="129034" name="AutoShape 10"/>
            <p:cNvSpPr>
              <a:spLocks noChangeArrowheads="1"/>
            </p:cNvSpPr>
            <p:nvPr/>
          </p:nvSpPr>
          <p:spPr bwMode="auto">
            <a:xfrm>
              <a:off x="3742" y="890"/>
              <a:ext cx="136" cy="454"/>
            </a:xfrm>
            <a:prstGeom prst="upArrow">
              <a:avLst>
                <a:gd name="adj1" fmla="val 50000"/>
                <a:gd name="adj2" fmla="val 83456"/>
              </a:avLst>
            </a:prstGeom>
            <a:solidFill>
              <a:srgbClr val="0099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PE"/>
            </a:p>
          </p:txBody>
        </p:sp>
        <p:sp>
          <p:nvSpPr>
            <p:cNvPr id="129035" name="AutoShape 11"/>
            <p:cNvSpPr>
              <a:spLocks noChangeArrowheads="1"/>
            </p:cNvSpPr>
            <p:nvPr/>
          </p:nvSpPr>
          <p:spPr bwMode="auto">
            <a:xfrm>
              <a:off x="4558" y="1071"/>
              <a:ext cx="363" cy="136"/>
            </a:xfrm>
            <a:prstGeom prst="curvedDownArrow">
              <a:avLst>
                <a:gd name="adj1" fmla="val 53382"/>
                <a:gd name="adj2" fmla="val 106765"/>
                <a:gd name="adj3" fmla="val 33333"/>
              </a:avLst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PE"/>
            </a:p>
          </p:txBody>
        </p:sp>
        <p:sp>
          <p:nvSpPr>
            <p:cNvPr id="129036" name="Oval 12"/>
            <p:cNvSpPr>
              <a:spLocks noChangeArrowheads="1"/>
            </p:cNvSpPr>
            <p:nvPr/>
          </p:nvSpPr>
          <p:spPr bwMode="auto">
            <a:xfrm>
              <a:off x="4967" y="890"/>
              <a:ext cx="227" cy="408"/>
            </a:xfrm>
            <a:prstGeom prst="ellipse">
              <a:avLst/>
            </a:prstGeom>
            <a:solidFill>
              <a:srgbClr val="0099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ES_tradnl" b="1"/>
                <a:t>+</a:t>
              </a:r>
              <a:endParaRPr lang="es-ES" b="1"/>
            </a:p>
          </p:txBody>
        </p:sp>
      </p:grpSp>
      <p:sp>
        <p:nvSpPr>
          <p:cNvPr id="129037" name="Text Box 13"/>
          <p:cNvSpPr txBox="1">
            <a:spLocks noChangeArrowheads="1"/>
          </p:cNvSpPr>
          <p:nvPr/>
        </p:nvSpPr>
        <p:spPr bwMode="auto">
          <a:xfrm>
            <a:off x="8027988" y="1963738"/>
            <a:ext cx="647700" cy="4572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/>
              <a:t>GF</a:t>
            </a:r>
            <a:endParaRPr lang="es-ES"/>
          </a:p>
        </p:txBody>
      </p:sp>
      <p:sp>
        <p:nvSpPr>
          <p:cNvPr id="129038" name="AutoShape 14"/>
          <p:cNvSpPr>
            <a:spLocks noChangeArrowheads="1"/>
          </p:cNvSpPr>
          <p:nvPr/>
        </p:nvSpPr>
        <p:spPr bwMode="auto">
          <a:xfrm>
            <a:off x="3203575" y="2420938"/>
            <a:ext cx="215900" cy="431800"/>
          </a:xfrm>
          <a:prstGeom prst="curvedLeftArrow">
            <a:avLst>
              <a:gd name="adj1" fmla="val 40000"/>
              <a:gd name="adj2" fmla="val 80000"/>
              <a:gd name="adj3" fmla="val 33333"/>
            </a:avLst>
          </a:prstGeom>
          <a:solidFill>
            <a:schemeClr val="tx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  <p:sp>
        <p:nvSpPr>
          <p:cNvPr id="129041" name="Line 17"/>
          <p:cNvSpPr>
            <a:spLocks noChangeShapeType="1"/>
          </p:cNvSpPr>
          <p:nvPr/>
        </p:nvSpPr>
        <p:spPr bwMode="auto">
          <a:xfrm>
            <a:off x="4787900" y="3429000"/>
            <a:ext cx="792163" cy="0"/>
          </a:xfrm>
          <a:prstGeom prst="line">
            <a:avLst/>
          </a:prstGeom>
          <a:noFill/>
          <a:ln w="349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129042" name="Text Box 18"/>
          <p:cNvSpPr txBox="1">
            <a:spLocks noChangeArrowheads="1"/>
          </p:cNvSpPr>
          <p:nvPr/>
        </p:nvSpPr>
        <p:spPr bwMode="auto">
          <a:xfrm>
            <a:off x="6804025" y="4222750"/>
            <a:ext cx="1512888" cy="4572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/>
              <a:t>Lipasa HS</a:t>
            </a:r>
            <a:endParaRPr lang="es-ES"/>
          </a:p>
        </p:txBody>
      </p:sp>
      <p:grpSp>
        <p:nvGrpSpPr>
          <p:cNvPr id="129043" name="Group 19"/>
          <p:cNvGrpSpPr>
            <a:grpSpLocks/>
          </p:cNvGrpSpPr>
          <p:nvPr/>
        </p:nvGrpSpPr>
        <p:grpSpPr bwMode="auto">
          <a:xfrm>
            <a:off x="3276600" y="4006850"/>
            <a:ext cx="3241675" cy="720725"/>
            <a:chOff x="3152" y="890"/>
            <a:chExt cx="2042" cy="454"/>
          </a:xfrm>
        </p:grpSpPr>
        <p:sp>
          <p:nvSpPr>
            <p:cNvPr id="129044" name="AutoShape 20"/>
            <p:cNvSpPr>
              <a:spLocks noChangeArrowheads="1"/>
            </p:cNvSpPr>
            <p:nvPr/>
          </p:nvSpPr>
          <p:spPr bwMode="auto">
            <a:xfrm>
              <a:off x="3152" y="935"/>
              <a:ext cx="590" cy="227"/>
            </a:xfrm>
            <a:prstGeom prst="curvedDownArrow">
              <a:avLst>
                <a:gd name="adj1" fmla="val 51982"/>
                <a:gd name="adj2" fmla="val 103965"/>
                <a:gd name="adj3" fmla="val 33333"/>
              </a:avLst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PE"/>
            </a:p>
          </p:txBody>
        </p:sp>
        <p:sp>
          <p:nvSpPr>
            <p:cNvPr id="129045" name="Text Box 21"/>
            <p:cNvSpPr txBox="1">
              <a:spLocks noChangeArrowheads="1"/>
            </p:cNvSpPr>
            <p:nvPr/>
          </p:nvSpPr>
          <p:spPr bwMode="auto">
            <a:xfrm>
              <a:off x="3923" y="1026"/>
              <a:ext cx="635" cy="288"/>
            </a:xfrm>
            <a:prstGeom prst="rect">
              <a:avLst/>
            </a:prstGeom>
            <a:solidFill>
              <a:srgbClr val="FFFF75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/>
                <a:t>AMPc</a:t>
              </a:r>
              <a:endParaRPr lang="es-ES"/>
            </a:p>
          </p:txBody>
        </p:sp>
        <p:sp>
          <p:nvSpPr>
            <p:cNvPr id="129046" name="AutoShape 22"/>
            <p:cNvSpPr>
              <a:spLocks noChangeArrowheads="1"/>
            </p:cNvSpPr>
            <p:nvPr/>
          </p:nvSpPr>
          <p:spPr bwMode="auto">
            <a:xfrm>
              <a:off x="3742" y="890"/>
              <a:ext cx="136" cy="454"/>
            </a:xfrm>
            <a:prstGeom prst="upArrow">
              <a:avLst>
                <a:gd name="adj1" fmla="val 50000"/>
                <a:gd name="adj2" fmla="val 83456"/>
              </a:avLst>
            </a:prstGeom>
            <a:solidFill>
              <a:srgbClr val="0099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PE"/>
            </a:p>
          </p:txBody>
        </p:sp>
        <p:sp>
          <p:nvSpPr>
            <p:cNvPr id="129047" name="AutoShape 23"/>
            <p:cNvSpPr>
              <a:spLocks noChangeArrowheads="1"/>
            </p:cNvSpPr>
            <p:nvPr/>
          </p:nvSpPr>
          <p:spPr bwMode="auto">
            <a:xfrm>
              <a:off x="4558" y="1071"/>
              <a:ext cx="363" cy="136"/>
            </a:xfrm>
            <a:prstGeom prst="curvedDownArrow">
              <a:avLst>
                <a:gd name="adj1" fmla="val 53382"/>
                <a:gd name="adj2" fmla="val 106765"/>
                <a:gd name="adj3" fmla="val 33333"/>
              </a:avLst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PE"/>
            </a:p>
          </p:txBody>
        </p:sp>
        <p:sp>
          <p:nvSpPr>
            <p:cNvPr id="129048" name="Oval 24"/>
            <p:cNvSpPr>
              <a:spLocks noChangeArrowheads="1"/>
            </p:cNvSpPr>
            <p:nvPr/>
          </p:nvSpPr>
          <p:spPr bwMode="auto">
            <a:xfrm>
              <a:off x="4967" y="890"/>
              <a:ext cx="227" cy="408"/>
            </a:xfrm>
            <a:prstGeom prst="ellipse">
              <a:avLst/>
            </a:prstGeom>
            <a:solidFill>
              <a:srgbClr val="0099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ES_tradnl" b="1"/>
                <a:t>+</a:t>
              </a:r>
              <a:endParaRPr lang="es-ES" b="1"/>
            </a:p>
          </p:txBody>
        </p:sp>
      </p:grpSp>
      <p:sp>
        <p:nvSpPr>
          <p:cNvPr id="129049" name="Oval 25"/>
          <p:cNvSpPr>
            <a:spLocks noChangeArrowheads="1"/>
          </p:cNvSpPr>
          <p:nvPr/>
        </p:nvSpPr>
        <p:spPr bwMode="auto">
          <a:xfrm>
            <a:off x="5651500" y="2997200"/>
            <a:ext cx="1512888" cy="792163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_tradnl"/>
              <a:t>RNAm </a:t>
            </a:r>
          </a:p>
          <a:p>
            <a:pPr algn="ctr"/>
            <a:r>
              <a:rPr lang="es-ES_tradnl"/>
              <a:t>de Enz</a:t>
            </a:r>
            <a:endParaRPr lang="es-ES"/>
          </a:p>
        </p:txBody>
      </p:sp>
      <p:sp>
        <p:nvSpPr>
          <p:cNvPr id="129050" name="Oval 26"/>
          <p:cNvSpPr>
            <a:spLocks noChangeArrowheads="1"/>
          </p:cNvSpPr>
          <p:nvPr/>
        </p:nvSpPr>
        <p:spPr bwMode="auto">
          <a:xfrm>
            <a:off x="7164388" y="3141663"/>
            <a:ext cx="431800" cy="433387"/>
          </a:xfrm>
          <a:prstGeom prst="ellipse">
            <a:avLst/>
          </a:prstGeom>
          <a:solidFill>
            <a:srgbClr val="0099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_tradnl"/>
              <a:t>+</a:t>
            </a:r>
            <a:endParaRPr lang="es-ES"/>
          </a:p>
        </p:txBody>
      </p:sp>
      <p:sp>
        <p:nvSpPr>
          <p:cNvPr id="129051" name="Text Box 27"/>
          <p:cNvSpPr txBox="1">
            <a:spLocks noChangeArrowheads="1"/>
          </p:cNvSpPr>
          <p:nvPr/>
        </p:nvSpPr>
        <p:spPr bwMode="auto">
          <a:xfrm>
            <a:off x="1116013" y="981075"/>
            <a:ext cx="6408737" cy="457200"/>
          </a:xfrm>
          <a:prstGeom prst="rect">
            <a:avLst/>
          </a:prstGeom>
          <a:solidFill>
            <a:srgbClr val="FFFF00"/>
          </a:solidFill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b="1"/>
              <a:t>GLUCAGON ACTUA SOLO EN HIGADO</a:t>
            </a:r>
            <a:endParaRPr lang="es-ES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title"/>
          </p:nvPr>
        </p:nvSpPr>
        <p:spPr>
          <a:xfrm>
            <a:off x="458788" y="276225"/>
            <a:ext cx="8226425" cy="1139825"/>
          </a:xfrm>
          <a:gradFill rotWithShape="1">
            <a:gsLst>
              <a:gs pos="0">
                <a:srgbClr val="FFFF66">
                  <a:gamma/>
                  <a:shade val="46275"/>
                  <a:invGamma/>
                </a:srgbClr>
              </a:gs>
              <a:gs pos="50000">
                <a:srgbClr val="FFFF66"/>
              </a:gs>
              <a:gs pos="100000">
                <a:srgbClr val="FFFF66">
                  <a:gamma/>
                  <a:shade val="46275"/>
                  <a:invGamma/>
                </a:srgbClr>
              </a:gs>
            </a:gsLst>
            <a:lin ang="5400000" scaled="1"/>
          </a:gradFill>
          <a:ln cap="flat">
            <a:solidFill>
              <a:schemeClr val="tx1"/>
            </a:solidFill>
          </a:ln>
        </p:spPr>
        <p:txBody>
          <a:bodyPr/>
          <a:lstStyle/>
          <a:p>
            <a:r>
              <a:rPr lang="es-ES_tradnl" sz="3200" b="1"/>
              <a:t>RECEPTORES</a:t>
            </a:r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58788" y="1601788"/>
            <a:ext cx="8226425" cy="4522787"/>
          </a:xfrm>
          <a:pattFill prst="pct20">
            <a:fgClr>
              <a:srgbClr val="FFFF66"/>
            </a:fgClr>
            <a:bgClr>
              <a:schemeClr val="bg1"/>
            </a:bgClr>
          </a:pattFill>
          <a:ln cap="flat">
            <a:solidFill>
              <a:schemeClr val="tx1"/>
            </a:solidFill>
          </a:ln>
        </p:spPr>
        <p:txBody>
          <a:bodyPr/>
          <a:lstStyle/>
          <a:p>
            <a:r>
              <a:rPr lang="es-ES_tradnl"/>
              <a:t>Son de naturaleza proteica (generalmente glucoproteínas)</a:t>
            </a:r>
          </a:p>
          <a:p>
            <a:pPr>
              <a:buFontTx/>
              <a:buNone/>
            </a:pPr>
            <a:endParaRPr lang="es-ES_tradnl"/>
          </a:p>
          <a:p>
            <a:r>
              <a:rPr lang="es-ES_tradnl"/>
              <a:t>La HORMONA se fija al RECEPTOR por adaptación conformacional</a:t>
            </a:r>
          </a:p>
          <a:p>
            <a:pPr>
              <a:buFontTx/>
              <a:buNone/>
            </a:pPr>
            <a:endParaRPr lang="es-ES_tradnl"/>
          </a:p>
          <a:p>
            <a:r>
              <a:rPr lang="es-ES_tradnl"/>
              <a:t>Se forma un complejo H-R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333375"/>
            <a:ext cx="8226425" cy="1223963"/>
          </a:xfrm>
          <a:gradFill rotWithShape="1">
            <a:gsLst>
              <a:gs pos="0">
                <a:srgbClr val="FFFF00">
                  <a:gamma/>
                  <a:shade val="46275"/>
                  <a:invGamma/>
                </a:srgbClr>
              </a:gs>
              <a:gs pos="50000">
                <a:srgbClr val="FFFF00"/>
              </a:gs>
              <a:gs pos="100000">
                <a:srgbClr val="FFFF00">
                  <a:gamma/>
                  <a:shade val="46275"/>
                  <a:invGamma/>
                </a:srgbClr>
              </a:gs>
            </a:gsLst>
            <a:lin ang="5400000" scaled="1"/>
          </a:gradFill>
          <a:ln cap="flat">
            <a:solidFill>
              <a:schemeClr val="tx1"/>
            </a:solidFill>
          </a:ln>
        </p:spPr>
        <p:txBody>
          <a:bodyPr/>
          <a:lstStyle/>
          <a:p>
            <a:pPr>
              <a:lnSpc>
                <a:spcPct val="115000"/>
              </a:lnSpc>
            </a:pPr>
            <a:r>
              <a:rPr lang="es-ES_tradnl" sz="3200" b="1"/>
              <a:t>CARACTERISTICAS DE LA UNION HORMONA-RECEPTOR (H-R)</a:t>
            </a:r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95288" y="2060575"/>
            <a:ext cx="8229600" cy="3816350"/>
          </a:xfrm>
          <a:solidFill>
            <a:schemeClr val="bg1"/>
          </a:solidFill>
          <a:ln/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_tradnl"/>
              <a:t>Especificidad</a:t>
            </a:r>
          </a:p>
          <a:p>
            <a:pPr>
              <a:lnSpc>
                <a:spcPct val="90000"/>
              </a:lnSpc>
              <a:buFontTx/>
              <a:buNone/>
            </a:pPr>
            <a:endParaRPr lang="es-ES_tradnl"/>
          </a:p>
          <a:p>
            <a:pPr>
              <a:lnSpc>
                <a:spcPct val="90000"/>
              </a:lnSpc>
            </a:pPr>
            <a:r>
              <a:rPr lang="es-ES_tradnl"/>
              <a:t>Reversibilidad</a:t>
            </a:r>
          </a:p>
          <a:p>
            <a:pPr>
              <a:lnSpc>
                <a:spcPct val="90000"/>
              </a:lnSpc>
              <a:buFontTx/>
              <a:buNone/>
            </a:pPr>
            <a:endParaRPr lang="es-ES_tradnl"/>
          </a:p>
          <a:p>
            <a:pPr>
              <a:lnSpc>
                <a:spcPct val="90000"/>
              </a:lnSpc>
            </a:pPr>
            <a:r>
              <a:rPr lang="es-ES_tradnl"/>
              <a:t>Alta afinidad (Adaptación inducida)</a:t>
            </a:r>
          </a:p>
          <a:p>
            <a:pPr>
              <a:lnSpc>
                <a:spcPct val="90000"/>
              </a:lnSpc>
              <a:buFontTx/>
              <a:buNone/>
            </a:pPr>
            <a:endParaRPr lang="es-ES_tradnl"/>
          </a:p>
          <a:p>
            <a:pPr>
              <a:lnSpc>
                <a:spcPct val="90000"/>
              </a:lnSpc>
            </a:pPr>
            <a:r>
              <a:rPr lang="es-ES_tradnl"/>
              <a:t>Saturabilidad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188913"/>
            <a:ext cx="8229600" cy="993775"/>
          </a:xfrm>
          <a:gradFill rotWithShape="1">
            <a:gsLst>
              <a:gs pos="0">
                <a:srgbClr val="FFFF00">
                  <a:gamma/>
                  <a:shade val="46275"/>
                  <a:invGamma/>
                </a:srgbClr>
              </a:gs>
              <a:gs pos="50000">
                <a:srgbClr val="FFFF00"/>
              </a:gs>
              <a:gs pos="100000">
                <a:srgbClr val="FFFF00">
                  <a:gamma/>
                  <a:shade val="46275"/>
                  <a:invGamma/>
                </a:srgbClr>
              </a:gs>
            </a:gsLst>
            <a:lin ang="5400000" scaled="1"/>
          </a:gradFill>
          <a:ln/>
        </p:spPr>
        <p:txBody>
          <a:bodyPr/>
          <a:lstStyle/>
          <a:p>
            <a:r>
              <a:rPr lang="es-ES_tradnl" sz="3200" b="1"/>
              <a:t>TIPOS DE RECEPTORES SEGÚN SU LOCALIZACIÓN</a:t>
            </a:r>
          </a:p>
        </p:txBody>
      </p:sp>
      <p:sp>
        <p:nvSpPr>
          <p:cNvPr id="13317" name="Rectangle 5"/>
          <p:cNvSpPr>
            <a:spLocks noChangeArrowheads="1"/>
          </p:cNvSpPr>
          <p:nvPr/>
        </p:nvSpPr>
        <p:spPr bwMode="auto">
          <a:xfrm>
            <a:off x="174625" y="1701800"/>
            <a:ext cx="2852738" cy="831850"/>
          </a:xfrm>
          <a:prstGeom prst="rect">
            <a:avLst/>
          </a:prstGeom>
          <a:pattFill prst="pct20">
            <a:fgClr>
              <a:srgbClr val="FFFF00"/>
            </a:fgClr>
            <a:bgClr>
              <a:srgbClr val="FFFFFF"/>
            </a:bgClr>
          </a:pattFill>
          <a:ln w="12700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b="1">
                <a:solidFill>
                  <a:srgbClr val="0000FF"/>
                </a:solidFill>
                <a:latin typeface="Arial" charset="0"/>
              </a:rPr>
              <a:t>RECEPTORES DE MEMBRANA</a:t>
            </a:r>
          </a:p>
        </p:txBody>
      </p:sp>
      <p:sp>
        <p:nvSpPr>
          <p:cNvPr id="13318" name="Rectangle 6"/>
          <p:cNvSpPr>
            <a:spLocks noChangeArrowheads="1"/>
          </p:cNvSpPr>
          <p:nvPr/>
        </p:nvSpPr>
        <p:spPr bwMode="auto">
          <a:xfrm>
            <a:off x="179388" y="3213100"/>
            <a:ext cx="3244850" cy="831850"/>
          </a:xfrm>
          <a:prstGeom prst="rect">
            <a:avLst/>
          </a:prstGeom>
          <a:pattFill prst="pct20">
            <a:fgClr>
              <a:srgbClr val="FFFF00"/>
            </a:fgClr>
            <a:bgClr>
              <a:srgbClr val="FFFFFF"/>
            </a:bgClr>
          </a:pattFill>
          <a:ln w="12700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b="1">
                <a:solidFill>
                  <a:srgbClr val="0000FF"/>
                </a:solidFill>
                <a:latin typeface="Arial" charset="0"/>
              </a:rPr>
              <a:t>RECEPTORES CITOPLASMATICOS</a:t>
            </a:r>
          </a:p>
        </p:txBody>
      </p:sp>
      <p:sp>
        <p:nvSpPr>
          <p:cNvPr id="13319" name="Rectangle 7"/>
          <p:cNvSpPr>
            <a:spLocks noChangeArrowheads="1"/>
          </p:cNvSpPr>
          <p:nvPr/>
        </p:nvSpPr>
        <p:spPr bwMode="auto">
          <a:xfrm>
            <a:off x="174625" y="5375275"/>
            <a:ext cx="2601913" cy="831850"/>
          </a:xfrm>
          <a:prstGeom prst="rect">
            <a:avLst/>
          </a:prstGeom>
          <a:pattFill prst="pct20">
            <a:fgClr>
              <a:srgbClr val="FFFF00"/>
            </a:fgClr>
            <a:bgClr>
              <a:srgbClr val="FFFFFF"/>
            </a:bgClr>
          </a:pattFill>
          <a:ln w="12700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b="1">
                <a:solidFill>
                  <a:srgbClr val="0000FF"/>
                </a:solidFill>
                <a:latin typeface="Arial" charset="0"/>
              </a:rPr>
              <a:t>RECEPTORES NUCLEARES</a:t>
            </a:r>
          </a:p>
        </p:txBody>
      </p:sp>
      <p:sp>
        <p:nvSpPr>
          <p:cNvPr id="13320" name="Rectangle 8"/>
          <p:cNvSpPr>
            <a:spLocks noChangeArrowheads="1"/>
          </p:cNvSpPr>
          <p:nvPr/>
        </p:nvSpPr>
        <p:spPr bwMode="auto">
          <a:xfrm>
            <a:off x="3302000" y="1628775"/>
            <a:ext cx="5842000" cy="1001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>
              <a:spcBef>
                <a:spcPct val="50000"/>
              </a:spcBef>
              <a:buSzPct val="100000"/>
              <a:buFontTx/>
              <a:buChar char="•"/>
            </a:pPr>
            <a:r>
              <a:rPr lang="es-ES_tradnl" b="1">
                <a:solidFill>
                  <a:schemeClr val="accent2"/>
                </a:solidFill>
                <a:latin typeface="Arial" charset="0"/>
              </a:rPr>
              <a:t>Fijan hormonas polipeptídicas </a:t>
            </a:r>
          </a:p>
          <a:p>
            <a:pPr>
              <a:spcBef>
                <a:spcPct val="50000"/>
              </a:spcBef>
              <a:buSzPct val="100000"/>
            </a:pPr>
            <a:endParaRPr lang="es-ES_tradnl" b="1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13321" name="Rectangle 9"/>
          <p:cNvSpPr>
            <a:spLocks noChangeArrowheads="1"/>
          </p:cNvSpPr>
          <p:nvPr/>
        </p:nvSpPr>
        <p:spPr bwMode="auto">
          <a:xfrm>
            <a:off x="3635375" y="4500563"/>
            <a:ext cx="5049838" cy="20970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s-ES_tradnl" b="1">
                <a:solidFill>
                  <a:schemeClr val="accent2"/>
                </a:solidFill>
                <a:latin typeface="Arial" charset="0"/>
              </a:rPr>
              <a:t>Hormonas esteroideas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 b="1">
                <a:solidFill>
                  <a:schemeClr val="accent2"/>
                </a:solidFill>
                <a:latin typeface="Arial" charset="0"/>
              </a:rPr>
              <a:t>H. tiroideas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 b="1">
                <a:solidFill>
                  <a:schemeClr val="accent2"/>
                </a:solidFill>
                <a:latin typeface="Arial" charset="0"/>
              </a:rPr>
              <a:t> Glucocorticoides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 b="1">
                <a:solidFill>
                  <a:schemeClr val="accent2"/>
                </a:solidFill>
                <a:latin typeface="Arial" charset="0"/>
              </a:rPr>
              <a:t>Mineralocorticoides</a:t>
            </a:r>
          </a:p>
        </p:txBody>
      </p:sp>
      <p:sp>
        <p:nvSpPr>
          <p:cNvPr id="13322" name="Rectangle 10"/>
          <p:cNvSpPr>
            <a:spLocks noChangeArrowheads="1"/>
          </p:cNvSpPr>
          <p:nvPr/>
        </p:nvSpPr>
        <p:spPr bwMode="auto">
          <a:xfrm>
            <a:off x="3563938" y="3357563"/>
            <a:ext cx="5049837" cy="454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s-ES_tradnl" b="1">
                <a:solidFill>
                  <a:schemeClr val="accent2"/>
                </a:solidFill>
                <a:latin typeface="Arial" charset="0"/>
              </a:rPr>
              <a:t>Hormonas esteroideas</a:t>
            </a:r>
          </a:p>
        </p:txBody>
      </p:sp>
      <p:sp>
        <p:nvSpPr>
          <p:cNvPr id="13323" name="AutoShape 11"/>
          <p:cNvSpPr>
            <a:spLocks/>
          </p:cNvSpPr>
          <p:nvPr/>
        </p:nvSpPr>
        <p:spPr bwMode="auto">
          <a:xfrm>
            <a:off x="3276600" y="4437063"/>
            <a:ext cx="287338" cy="2305050"/>
          </a:xfrm>
          <a:prstGeom prst="leftBrace">
            <a:avLst>
              <a:gd name="adj1" fmla="val 66851"/>
              <a:gd name="adj2" fmla="val 50000"/>
            </a:avLst>
          </a:prstGeom>
          <a:noFill/>
          <a:ln w="349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gradFill flip="none" rotWithShape="1">
            <a:gsLst>
              <a:gs pos="0">
                <a:schemeClr val="accent5">
                  <a:lumMod val="50000"/>
                  <a:tint val="66000"/>
                  <a:satMod val="160000"/>
                </a:schemeClr>
              </a:gs>
              <a:gs pos="50000">
                <a:schemeClr val="accent5">
                  <a:lumMod val="50000"/>
                  <a:tint val="44500"/>
                  <a:satMod val="160000"/>
                </a:schemeClr>
              </a:gs>
              <a:gs pos="100000">
                <a:schemeClr val="accent5">
                  <a:lumMod val="50000"/>
                  <a:tint val="23500"/>
                  <a:satMod val="160000"/>
                </a:schemeClr>
              </a:gs>
            </a:gsLst>
            <a:lin ang="13500000" scaled="1"/>
            <a:tileRect/>
          </a:gradFill>
          <a:ln>
            <a:solidFill>
              <a:schemeClr val="accent6">
                <a:lumMod val="75000"/>
              </a:schemeClr>
            </a:solidFill>
          </a:ln>
        </p:spPr>
        <p:txBody>
          <a:bodyPr/>
          <a:lstStyle/>
          <a:p>
            <a:r>
              <a:rPr lang="es-PE" sz="3600" b="1" dirty="0" smtClean="0"/>
              <a:t>Receptores de membranas </a:t>
            </a:r>
            <a:endParaRPr lang="es-PE" sz="36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285720" y="1600200"/>
            <a:ext cx="4210080" cy="4525963"/>
          </a:xfrm>
          <a:ln>
            <a:solidFill>
              <a:schemeClr val="accent6">
                <a:lumMod val="75000"/>
              </a:schemeClr>
            </a:solidFill>
          </a:ln>
        </p:spPr>
        <p:txBody>
          <a:bodyPr/>
          <a:lstStyle/>
          <a:p>
            <a:r>
              <a:rPr lang="es-PE" dirty="0" smtClean="0"/>
              <a:t>Asociados a Proteínas relacionadas al Sistema </a:t>
            </a:r>
            <a:r>
              <a:rPr lang="es-PE" b="1" dirty="0" err="1" smtClean="0">
                <a:solidFill>
                  <a:srgbClr val="0033CC"/>
                </a:solidFill>
              </a:rPr>
              <a:t>AMPc</a:t>
            </a:r>
            <a:endParaRPr lang="es-PE" b="1" dirty="0" smtClean="0">
              <a:solidFill>
                <a:srgbClr val="0033CC"/>
              </a:solidFill>
            </a:endParaRPr>
          </a:p>
          <a:p>
            <a:pPr>
              <a:buNone/>
            </a:pPr>
            <a:endParaRPr lang="es-PE" dirty="0" smtClean="0"/>
          </a:p>
          <a:p>
            <a:r>
              <a:rPr lang="es-PE" u="sng" dirty="0" err="1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Glucagón</a:t>
            </a:r>
            <a:r>
              <a:rPr lang="es-PE" u="sng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y Adrenalina </a:t>
            </a:r>
            <a:r>
              <a:rPr lang="es-PE" dirty="0" smtClean="0"/>
              <a:t>se unen a este tipo de receptor</a:t>
            </a:r>
            <a:endParaRPr lang="es-PE" dirty="0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281518" cy="4525963"/>
          </a:xfrm>
          <a:ln>
            <a:solidFill>
              <a:schemeClr val="accent6">
                <a:lumMod val="75000"/>
              </a:schemeClr>
            </a:solidFill>
          </a:ln>
        </p:spPr>
        <p:txBody>
          <a:bodyPr/>
          <a:lstStyle/>
          <a:p>
            <a:r>
              <a:rPr lang="es-PE" dirty="0" smtClean="0"/>
              <a:t>Asociados a Proteínas con actividad </a:t>
            </a:r>
            <a:r>
              <a:rPr lang="es-PE" b="1" i="1" dirty="0" smtClean="0">
                <a:solidFill>
                  <a:srgbClr val="0033CC"/>
                </a:solidFill>
              </a:rPr>
              <a:t>tirosina quinasa</a:t>
            </a:r>
            <a:r>
              <a:rPr lang="es-PE" dirty="0" smtClean="0"/>
              <a:t> (P-tirosina)</a:t>
            </a:r>
          </a:p>
          <a:p>
            <a:endParaRPr lang="es-PE" dirty="0"/>
          </a:p>
          <a:p>
            <a:r>
              <a:rPr lang="es-PE" u="sng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Insulina</a:t>
            </a:r>
            <a:r>
              <a:rPr lang="es-PE" dirty="0" smtClean="0"/>
              <a:t> se une a este tipo de receptor</a:t>
            </a:r>
          </a:p>
          <a:p>
            <a:r>
              <a:rPr lang="es-PE" dirty="0" smtClean="0"/>
              <a:t>Se activan la </a:t>
            </a:r>
            <a:r>
              <a:rPr lang="es-PE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PKB</a:t>
            </a:r>
            <a:r>
              <a:rPr lang="es-PE" dirty="0" smtClean="0"/>
              <a:t>, </a:t>
            </a:r>
            <a:r>
              <a:rPr lang="es-PE" dirty="0" err="1" smtClean="0"/>
              <a:t>fosfodiesterasas</a:t>
            </a:r>
            <a:r>
              <a:rPr lang="es-PE" dirty="0" smtClean="0"/>
              <a:t>, transcripción de genes.</a:t>
            </a:r>
            <a:endParaRPr lang="es-PE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3"/>
          <p:cNvSpPr>
            <a:spLocks noChangeArrowheads="1"/>
          </p:cNvSpPr>
          <p:nvPr/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title"/>
          </p:nvPr>
        </p:nvSpPr>
        <p:spPr>
          <a:xfrm>
            <a:off x="1319213" y="152400"/>
            <a:ext cx="6781800" cy="639763"/>
          </a:xfrm>
          <a:gradFill rotWithShape="1">
            <a:gsLst>
              <a:gs pos="0">
                <a:srgbClr val="FFFF66">
                  <a:gamma/>
                  <a:shade val="46275"/>
                  <a:invGamma/>
                </a:srgbClr>
              </a:gs>
              <a:gs pos="50000">
                <a:srgbClr val="FFFF66"/>
              </a:gs>
              <a:gs pos="100000">
                <a:srgbClr val="FFFF66">
                  <a:gamma/>
                  <a:shade val="46275"/>
                  <a:invGamma/>
                </a:srgbClr>
              </a:gs>
            </a:gsLst>
            <a:lin ang="5400000" scaled="1"/>
          </a:gradFill>
          <a:ln cap="flat">
            <a:solidFill>
              <a:schemeClr val="tx1"/>
            </a:solidFill>
          </a:ln>
        </p:spPr>
        <p:txBody>
          <a:bodyPr/>
          <a:lstStyle/>
          <a:p>
            <a:r>
              <a:rPr lang="es-ES_tradnl" sz="3200"/>
              <a:t>ESQUEMA SISTEMA AMP cíclico</a:t>
            </a:r>
          </a:p>
        </p:txBody>
      </p:sp>
      <p:sp>
        <p:nvSpPr>
          <p:cNvPr id="37895" name="Oval 7"/>
          <p:cNvSpPr>
            <a:spLocks noChangeArrowheads="1"/>
          </p:cNvSpPr>
          <p:nvPr/>
        </p:nvSpPr>
        <p:spPr bwMode="auto">
          <a:xfrm>
            <a:off x="3276600" y="1196975"/>
            <a:ext cx="2303463" cy="1655763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algn="ctr"/>
            <a:r>
              <a:rPr lang="es-ES_tradnl">
                <a:latin typeface="Arial" charset="0"/>
              </a:rPr>
              <a:t>2º mensajero   </a:t>
            </a:r>
          </a:p>
          <a:p>
            <a:pPr algn="ctr"/>
            <a:r>
              <a:rPr lang="es-ES_tradnl">
                <a:latin typeface="Arial" charset="0"/>
              </a:rPr>
              <a:t>AMPc</a:t>
            </a:r>
          </a:p>
        </p:txBody>
      </p:sp>
      <p:sp>
        <p:nvSpPr>
          <p:cNvPr id="37896" name="Rectangle 8"/>
          <p:cNvSpPr>
            <a:spLocks noChangeArrowheads="1"/>
          </p:cNvSpPr>
          <p:nvPr/>
        </p:nvSpPr>
        <p:spPr bwMode="auto">
          <a:xfrm>
            <a:off x="4067175" y="3284538"/>
            <a:ext cx="1797050" cy="1196975"/>
          </a:xfrm>
          <a:prstGeom prst="rect">
            <a:avLst/>
          </a:prstGeom>
          <a:solidFill>
            <a:srgbClr val="AEDBDE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b="1">
                <a:latin typeface="Arial" charset="0"/>
              </a:rPr>
              <a:t>Proteína Quinasa A  inactiva</a:t>
            </a:r>
          </a:p>
        </p:txBody>
      </p:sp>
      <p:sp>
        <p:nvSpPr>
          <p:cNvPr id="37897" name="Rectangle 9"/>
          <p:cNvSpPr>
            <a:spLocks noChangeArrowheads="1"/>
          </p:cNvSpPr>
          <p:nvPr/>
        </p:nvSpPr>
        <p:spPr bwMode="auto">
          <a:xfrm>
            <a:off x="6877050" y="3284538"/>
            <a:ext cx="1800225" cy="831850"/>
          </a:xfrm>
          <a:prstGeom prst="rect">
            <a:avLst/>
          </a:prstGeom>
          <a:solidFill>
            <a:srgbClr val="AEDBDE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b="1">
                <a:latin typeface="Arial" charset="0"/>
              </a:rPr>
              <a:t>PKA  activa</a:t>
            </a:r>
          </a:p>
        </p:txBody>
      </p:sp>
      <p:sp>
        <p:nvSpPr>
          <p:cNvPr id="37898" name="Rectangle 10"/>
          <p:cNvSpPr>
            <a:spLocks noChangeArrowheads="1"/>
          </p:cNvSpPr>
          <p:nvPr/>
        </p:nvSpPr>
        <p:spPr bwMode="auto">
          <a:xfrm>
            <a:off x="6445250" y="4724400"/>
            <a:ext cx="2590800" cy="819150"/>
          </a:xfrm>
          <a:prstGeom prst="rect">
            <a:avLst/>
          </a:prstGeom>
          <a:pattFill prst="pct20">
            <a:fgClr>
              <a:srgbClr val="FFFF00"/>
            </a:fgClr>
            <a:bgClr>
              <a:srgbClr val="FFFFFF"/>
            </a:bgClr>
          </a:pattFill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b="1">
                <a:latin typeface="Arial" charset="0"/>
              </a:rPr>
              <a:t>Proteína blanco fosforilada</a:t>
            </a:r>
          </a:p>
        </p:txBody>
      </p:sp>
      <p:sp>
        <p:nvSpPr>
          <p:cNvPr id="37899" name="Rectangle 11"/>
          <p:cNvSpPr>
            <a:spLocks noChangeArrowheads="1"/>
          </p:cNvSpPr>
          <p:nvPr/>
        </p:nvSpPr>
        <p:spPr bwMode="auto">
          <a:xfrm>
            <a:off x="5307013" y="6237288"/>
            <a:ext cx="3836987" cy="466725"/>
          </a:xfrm>
          <a:prstGeom prst="rect">
            <a:avLst/>
          </a:prstGeom>
          <a:pattFill prst="pct10">
            <a:fgClr>
              <a:srgbClr val="FFFF00"/>
            </a:fgClr>
            <a:bgClr>
              <a:srgbClr val="FFFFFF"/>
            </a:bgClr>
          </a:pattFill>
          <a:ln w="127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b="1">
                <a:solidFill>
                  <a:srgbClr val="FF0000"/>
                </a:solidFill>
                <a:latin typeface="Arial" charset="0"/>
              </a:rPr>
              <a:t>Respuesta metabólica</a:t>
            </a:r>
          </a:p>
        </p:txBody>
      </p:sp>
      <p:sp>
        <p:nvSpPr>
          <p:cNvPr id="37900" name="Oval 12"/>
          <p:cNvSpPr>
            <a:spLocks noChangeArrowheads="1"/>
          </p:cNvSpPr>
          <p:nvPr/>
        </p:nvSpPr>
        <p:spPr bwMode="auto">
          <a:xfrm>
            <a:off x="468313" y="1125538"/>
            <a:ext cx="1871662" cy="1582737"/>
          </a:xfrm>
          <a:prstGeom prst="ellipse">
            <a:avLst/>
          </a:prstGeom>
          <a:pattFill prst="pct20">
            <a:fgClr>
              <a:schemeClr val="folHlink"/>
            </a:fgClr>
            <a:bgClr>
              <a:srgbClr val="FFFFFF"/>
            </a:bgClr>
          </a:patt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algn="ctr"/>
            <a:r>
              <a:rPr lang="es-ES_tradnl" b="1" i="1">
                <a:latin typeface="Arial" charset="0"/>
              </a:rPr>
              <a:t>Adenilato </a:t>
            </a:r>
          </a:p>
          <a:p>
            <a:pPr algn="ctr"/>
            <a:r>
              <a:rPr lang="es-ES_tradnl" b="1" i="1">
                <a:latin typeface="Arial" charset="0"/>
              </a:rPr>
              <a:t>ciclasa</a:t>
            </a:r>
          </a:p>
        </p:txBody>
      </p:sp>
      <p:sp>
        <p:nvSpPr>
          <p:cNvPr id="37902" name="Rectangle 14"/>
          <p:cNvSpPr>
            <a:spLocks noChangeArrowheads="1"/>
          </p:cNvSpPr>
          <p:nvPr/>
        </p:nvSpPr>
        <p:spPr bwMode="auto">
          <a:xfrm>
            <a:off x="6227763" y="1557338"/>
            <a:ext cx="2663825" cy="454025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b="1">
                <a:latin typeface="Arial" charset="0"/>
              </a:rPr>
              <a:t>CITOPLASAMA</a:t>
            </a:r>
          </a:p>
        </p:txBody>
      </p:sp>
      <p:sp>
        <p:nvSpPr>
          <p:cNvPr id="37907" name="Text Box 19"/>
          <p:cNvSpPr txBox="1">
            <a:spLocks noChangeArrowheads="1"/>
          </p:cNvSpPr>
          <p:nvPr/>
        </p:nvSpPr>
        <p:spPr bwMode="auto">
          <a:xfrm>
            <a:off x="1908175" y="5924550"/>
            <a:ext cx="2736850" cy="4572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>
                <a:latin typeface="Arial" charset="0"/>
              </a:rPr>
              <a:t>Teofilina, Cafeína</a:t>
            </a:r>
          </a:p>
        </p:txBody>
      </p:sp>
      <p:sp>
        <p:nvSpPr>
          <p:cNvPr id="37909" name="Line 21"/>
          <p:cNvSpPr>
            <a:spLocks noChangeShapeType="1"/>
          </p:cNvSpPr>
          <p:nvPr/>
        </p:nvSpPr>
        <p:spPr bwMode="auto">
          <a:xfrm flipH="1">
            <a:off x="1258888" y="2565400"/>
            <a:ext cx="2160587" cy="280828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37911" name="Line 23"/>
          <p:cNvSpPr>
            <a:spLocks noChangeShapeType="1"/>
          </p:cNvSpPr>
          <p:nvPr/>
        </p:nvSpPr>
        <p:spPr bwMode="auto">
          <a:xfrm flipV="1">
            <a:off x="2195513" y="4652963"/>
            <a:ext cx="0" cy="11985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37912" name="Oval 24"/>
          <p:cNvSpPr>
            <a:spLocks noChangeArrowheads="1"/>
          </p:cNvSpPr>
          <p:nvPr/>
        </p:nvSpPr>
        <p:spPr bwMode="auto">
          <a:xfrm>
            <a:off x="250825" y="5348288"/>
            <a:ext cx="1296988" cy="1008062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_tradnl">
                <a:latin typeface="Arial" charset="0"/>
              </a:rPr>
              <a:t>AMP + Pi</a:t>
            </a:r>
            <a:endParaRPr lang="es-ES">
              <a:latin typeface="Arial" charset="0"/>
            </a:endParaRPr>
          </a:p>
        </p:txBody>
      </p:sp>
      <p:sp>
        <p:nvSpPr>
          <p:cNvPr id="37901" name="Rectangle 13"/>
          <p:cNvSpPr>
            <a:spLocks noChangeArrowheads="1"/>
          </p:cNvSpPr>
          <p:nvPr/>
        </p:nvSpPr>
        <p:spPr bwMode="auto">
          <a:xfrm>
            <a:off x="755650" y="4005263"/>
            <a:ext cx="2879725" cy="619125"/>
          </a:xfrm>
          <a:prstGeom prst="rect">
            <a:avLst/>
          </a:prstGeom>
          <a:pattFill prst="pct20">
            <a:fgClr>
              <a:srgbClr val="FFFF00"/>
            </a:fgClr>
            <a:bgClr>
              <a:srgbClr val="FFFFFF"/>
            </a:bgClr>
          </a:pattFill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 algn="ctr">
              <a:lnSpc>
                <a:spcPct val="145000"/>
              </a:lnSpc>
              <a:spcBef>
                <a:spcPct val="50000"/>
              </a:spcBef>
            </a:pPr>
            <a:r>
              <a:rPr lang="es-ES_tradnl" b="1" i="1">
                <a:latin typeface="Arial" charset="0"/>
              </a:rPr>
              <a:t>Fosfodiesterasa</a:t>
            </a:r>
          </a:p>
        </p:txBody>
      </p:sp>
      <p:sp>
        <p:nvSpPr>
          <p:cNvPr id="37914" name="AutoShape 26"/>
          <p:cNvSpPr>
            <a:spLocks noChangeArrowheads="1"/>
          </p:cNvSpPr>
          <p:nvPr/>
        </p:nvSpPr>
        <p:spPr bwMode="auto">
          <a:xfrm>
            <a:off x="2555875" y="1700213"/>
            <a:ext cx="720725" cy="215900"/>
          </a:xfrm>
          <a:prstGeom prst="curvedDownArrow">
            <a:avLst>
              <a:gd name="adj1" fmla="val 66765"/>
              <a:gd name="adj2" fmla="val 133529"/>
              <a:gd name="adj3" fmla="val 33333"/>
            </a:avLst>
          </a:prstGeom>
          <a:solidFill>
            <a:schemeClr val="tx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  <p:sp>
        <p:nvSpPr>
          <p:cNvPr id="37915" name="Line 27"/>
          <p:cNvSpPr>
            <a:spLocks noChangeShapeType="1"/>
          </p:cNvSpPr>
          <p:nvPr/>
        </p:nvSpPr>
        <p:spPr bwMode="auto">
          <a:xfrm>
            <a:off x="5940425" y="3789363"/>
            <a:ext cx="792163" cy="0"/>
          </a:xfrm>
          <a:prstGeom prst="line">
            <a:avLst/>
          </a:prstGeom>
          <a:noFill/>
          <a:ln w="412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37916" name="Line 28"/>
          <p:cNvSpPr>
            <a:spLocks noChangeShapeType="1"/>
          </p:cNvSpPr>
          <p:nvPr/>
        </p:nvSpPr>
        <p:spPr bwMode="auto">
          <a:xfrm>
            <a:off x="5580063" y="2349500"/>
            <a:ext cx="720725" cy="1150938"/>
          </a:xfrm>
          <a:prstGeom prst="line">
            <a:avLst/>
          </a:prstGeom>
          <a:noFill/>
          <a:ln w="41275">
            <a:solidFill>
              <a:srgbClr val="009900"/>
            </a:solidFill>
            <a:prstDash val="dash"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37917" name="Line 29"/>
          <p:cNvSpPr>
            <a:spLocks noChangeShapeType="1"/>
          </p:cNvSpPr>
          <p:nvPr/>
        </p:nvSpPr>
        <p:spPr bwMode="auto">
          <a:xfrm>
            <a:off x="7740650" y="4221163"/>
            <a:ext cx="0" cy="360362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37918" name="Line 30"/>
          <p:cNvSpPr>
            <a:spLocks noChangeShapeType="1"/>
          </p:cNvSpPr>
          <p:nvPr/>
        </p:nvSpPr>
        <p:spPr bwMode="auto">
          <a:xfrm>
            <a:off x="7667625" y="5661025"/>
            <a:ext cx="0" cy="360363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37919" name="Text Box 31"/>
          <p:cNvSpPr txBox="1">
            <a:spLocks noChangeArrowheads="1"/>
          </p:cNvSpPr>
          <p:nvPr/>
        </p:nvSpPr>
        <p:spPr bwMode="auto">
          <a:xfrm>
            <a:off x="0" y="3213100"/>
            <a:ext cx="1728788" cy="457200"/>
          </a:xfrm>
          <a:prstGeom prst="rect">
            <a:avLst/>
          </a:prstGeom>
          <a:solidFill>
            <a:schemeClr val="folHlink"/>
          </a:solidFill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>
                <a:latin typeface="Arial" charset="0"/>
              </a:rPr>
              <a:t>INSULINA</a:t>
            </a:r>
            <a:endParaRPr lang="es-ES">
              <a:latin typeface="Arial" charset="0"/>
            </a:endParaRPr>
          </a:p>
        </p:txBody>
      </p:sp>
      <p:sp>
        <p:nvSpPr>
          <p:cNvPr id="37920" name="Oval 32"/>
          <p:cNvSpPr>
            <a:spLocks noChangeArrowheads="1"/>
          </p:cNvSpPr>
          <p:nvPr/>
        </p:nvSpPr>
        <p:spPr bwMode="auto">
          <a:xfrm>
            <a:off x="2484438" y="3259138"/>
            <a:ext cx="936625" cy="719137"/>
          </a:xfrm>
          <a:prstGeom prst="ellipse">
            <a:avLst/>
          </a:prstGeom>
          <a:solidFill>
            <a:srgbClr val="0099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_tradnl" sz="3200" b="1"/>
              <a:t>+</a:t>
            </a:r>
            <a:endParaRPr lang="es-ES" sz="3200" b="1"/>
          </a:p>
        </p:txBody>
      </p:sp>
      <p:sp>
        <p:nvSpPr>
          <p:cNvPr id="37921" name="AutoShape 33"/>
          <p:cNvSpPr>
            <a:spLocks noChangeArrowheads="1"/>
          </p:cNvSpPr>
          <p:nvPr/>
        </p:nvSpPr>
        <p:spPr bwMode="auto">
          <a:xfrm>
            <a:off x="1908175" y="3403600"/>
            <a:ext cx="576263" cy="215900"/>
          </a:xfrm>
          <a:prstGeom prst="curvedDownArrow">
            <a:avLst>
              <a:gd name="adj1" fmla="val 53382"/>
              <a:gd name="adj2" fmla="val 106765"/>
              <a:gd name="adj3" fmla="val 33333"/>
            </a:avLst>
          </a:prstGeom>
          <a:solidFill>
            <a:schemeClr val="tx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  <p:sp>
        <p:nvSpPr>
          <p:cNvPr id="37910" name="Oval 22"/>
          <p:cNvSpPr>
            <a:spLocks noChangeArrowheads="1"/>
          </p:cNvSpPr>
          <p:nvPr/>
        </p:nvSpPr>
        <p:spPr bwMode="auto">
          <a:xfrm>
            <a:off x="2051050" y="4724400"/>
            <a:ext cx="936625" cy="719138"/>
          </a:xfrm>
          <a:prstGeom prst="ellipse">
            <a:avLst/>
          </a:prstGeom>
          <a:solidFill>
            <a:srgbClr val="FF33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_tradnl" sz="3200" b="1"/>
              <a:t>-</a:t>
            </a:r>
            <a:endParaRPr lang="es-ES" sz="3200" b="1"/>
          </a:p>
        </p:txBody>
      </p:sp>
      <p:sp>
        <p:nvSpPr>
          <p:cNvPr id="25" name="24 CuadroTexto"/>
          <p:cNvSpPr txBox="1"/>
          <p:nvPr/>
        </p:nvSpPr>
        <p:spPr>
          <a:xfrm>
            <a:off x="214282" y="571480"/>
            <a:ext cx="857224" cy="461665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s-PE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H-R</a:t>
            </a:r>
            <a:endParaRPr lang="es-PE" b="1" dirty="0"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27" name="26 Conector recto de flecha"/>
          <p:cNvCxnSpPr>
            <a:endCxn id="37900" idx="1"/>
          </p:cNvCxnSpPr>
          <p:nvPr/>
        </p:nvCxnSpPr>
        <p:spPr bwMode="auto">
          <a:xfrm rot="16200000" flipH="1">
            <a:off x="478334" y="1093246"/>
            <a:ext cx="285778" cy="24237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ChangeArrowheads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  <p:sp>
        <p:nvSpPr>
          <p:cNvPr id="56323" name="Rectangle 3"/>
          <p:cNvSpPr>
            <a:spLocks noChangeArrowheads="1"/>
          </p:cNvSpPr>
          <p:nvPr/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  <p:sp>
        <p:nvSpPr>
          <p:cNvPr id="56324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6425" cy="1139825"/>
          </a:xfrm>
          <a:gradFill flip="none" rotWithShape="1">
            <a:gsLst>
              <a:gs pos="0">
                <a:srgbClr val="AEDBDE">
                  <a:shade val="30000"/>
                  <a:satMod val="115000"/>
                </a:srgbClr>
              </a:gs>
              <a:gs pos="50000">
                <a:srgbClr val="AEDBDE">
                  <a:shade val="67500"/>
                  <a:satMod val="115000"/>
                </a:srgbClr>
              </a:gs>
              <a:gs pos="100000">
                <a:srgbClr val="AEDBDE">
                  <a:shade val="100000"/>
                  <a:satMod val="115000"/>
                </a:srgbClr>
              </a:gs>
            </a:gsLst>
            <a:lin ang="2700000" scaled="1"/>
            <a:tileRect/>
          </a:gradFill>
          <a:ln cap="flat">
            <a:solidFill>
              <a:schemeClr val="tx1"/>
            </a:solidFill>
          </a:ln>
        </p:spPr>
        <p:txBody>
          <a:bodyPr/>
          <a:lstStyle/>
          <a:p>
            <a:r>
              <a:rPr lang="es-ES_tradnl" sz="3200" b="1" dirty="0"/>
              <a:t>RECEPTORES INTRACELULARES</a:t>
            </a:r>
          </a:p>
        </p:txBody>
      </p:sp>
      <p:sp>
        <p:nvSpPr>
          <p:cNvPr id="5632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500034" y="2214554"/>
            <a:ext cx="8229600" cy="4000528"/>
          </a:xfrm>
          <a:pattFill prst="pct20">
            <a:fgClr>
              <a:srgbClr val="FFFF00"/>
            </a:fgClr>
            <a:bgClr>
              <a:schemeClr val="bg1"/>
            </a:bgClr>
          </a:pattFill>
          <a:ln>
            <a:solidFill>
              <a:schemeClr val="accent6">
                <a:lumMod val="75000"/>
              </a:schemeClr>
            </a:solidFill>
          </a:ln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_tradnl" sz="2800" b="1" dirty="0"/>
              <a:t>Su </a:t>
            </a:r>
            <a:r>
              <a:rPr lang="es-ES_tradnl" sz="28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LIGANDO</a:t>
            </a:r>
            <a:r>
              <a:rPr lang="es-ES_tradnl" sz="2800" b="1" dirty="0" smtClean="0"/>
              <a:t> </a:t>
            </a:r>
            <a:r>
              <a:rPr lang="es-ES_tradnl" sz="2800" b="1" dirty="0"/>
              <a:t>es una </a:t>
            </a:r>
            <a:r>
              <a:rPr lang="es-ES_tradnl" sz="2800" b="1" u="sng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molécula poco polar </a:t>
            </a:r>
            <a:r>
              <a:rPr lang="es-ES_tradnl" sz="2800" b="1" dirty="0"/>
              <a:t>que puede atravesar la membrana plasmática.</a:t>
            </a:r>
          </a:p>
          <a:p>
            <a:pPr>
              <a:lnSpc>
                <a:spcPct val="90000"/>
              </a:lnSpc>
              <a:buFontTx/>
              <a:buNone/>
            </a:pPr>
            <a:endParaRPr lang="es-ES_tradnl" sz="2800" b="1" dirty="0"/>
          </a:p>
          <a:p>
            <a:pPr>
              <a:lnSpc>
                <a:spcPct val="90000"/>
              </a:lnSpc>
            </a:pPr>
            <a:r>
              <a:rPr lang="es-ES_tradnl" sz="2800" b="1" dirty="0"/>
              <a:t>Se encuentran en </a:t>
            </a:r>
            <a:r>
              <a:rPr lang="es-ES_tradnl" sz="2800" b="1" u="sng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Citoplasma y en el núcleo</a:t>
            </a:r>
            <a:r>
              <a:rPr lang="es-ES_tradnl" sz="2800" b="1" dirty="0"/>
              <a:t>.</a:t>
            </a:r>
          </a:p>
          <a:p>
            <a:pPr>
              <a:lnSpc>
                <a:spcPct val="90000"/>
              </a:lnSpc>
              <a:buFontTx/>
              <a:buNone/>
            </a:pPr>
            <a:endParaRPr lang="es-ES_tradnl" sz="2800" b="1" dirty="0"/>
          </a:p>
          <a:p>
            <a:pPr>
              <a:lnSpc>
                <a:spcPct val="90000"/>
              </a:lnSpc>
            </a:pPr>
            <a:r>
              <a:rPr lang="es-ES_tradnl" sz="2800" b="1" dirty="0" smtClean="0"/>
              <a:t>En </a:t>
            </a:r>
            <a:r>
              <a:rPr lang="es-ES_tradnl" sz="2800" b="1" dirty="0"/>
              <a:t>su forma activa (H-R) se une al ADN en sitios </a:t>
            </a:r>
            <a:r>
              <a:rPr lang="es-ES_tradnl" sz="2800" b="1" dirty="0" smtClean="0"/>
              <a:t>específicos y </a:t>
            </a:r>
            <a:r>
              <a:rPr lang="es-ES_tradnl" sz="2800" b="1" u="sng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regulan la activad de transcripción</a:t>
            </a:r>
            <a:endParaRPr lang="es-ES_tradnl" sz="2800" b="1" u="sng" dirty="0"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90000"/>
              </a:lnSpc>
              <a:buFontTx/>
              <a:buNone/>
            </a:pPr>
            <a:endParaRPr lang="es-ES_tradnl" sz="2800" b="1" dirty="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88913"/>
            <a:ext cx="8229600" cy="1143000"/>
          </a:xfrm>
          <a:gradFill rotWithShape="1">
            <a:gsLst>
              <a:gs pos="0">
                <a:srgbClr val="FFFF00">
                  <a:gamma/>
                  <a:shade val="46275"/>
                  <a:invGamma/>
                </a:srgbClr>
              </a:gs>
              <a:gs pos="50000">
                <a:srgbClr val="FFFF00"/>
              </a:gs>
              <a:gs pos="100000">
                <a:srgbClr val="FFFF00">
                  <a:gamma/>
                  <a:shade val="46275"/>
                  <a:invGamma/>
                </a:srgbClr>
              </a:gs>
            </a:gsLst>
            <a:lin ang="5400000" scaled="1"/>
          </a:gradFill>
        </p:spPr>
        <p:txBody>
          <a:bodyPr/>
          <a:lstStyle/>
          <a:p>
            <a:r>
              <a:rPr lang="es-AR" sz="3600" b="1"/>
              <a:t>RECEPTORES INTRACELULARES</a:t>
            </a:r>
            <a:endParaRPr lang="es-MX" sz="3600" b="1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628775"/>
            <a:ext cx="3827462" cy="4525963"/>
          </a:xfrm>
          <a:solidFill>
            <a:schemeClr val="accent1"/>
          </a:solidFill>
        </p:spPr>
        <p:txBody>
          <a:bodyPr/>
          <a:lstStyle/>
          <a:p>
            <a:r>
              <a:rPr lang="es-AR" b="1"/>
              <a:t>ESTEROIDEOS</a:t>
            </a:r>
          </a:p>
          <a:p>
            <a:endParaRPr lang="es-AR" b="1"/>
          </a:p>
          <a:p>
            <a:endParaRPr lang="es-AR" b="1"/>
          </a:p>
          <a:p>
            <a:endParaRPr lang="es-AR" b="1"/>
          </a:p>
          <a:p>
            <a:pPr>
              <a:buFontTx/>
              <a:buNone/>
            </a:pPr>
            <a:endParaRPr lang="es-AR" b="1"/>
          </a:p>
          <a:p>
            <a:r>
              <a:rPr lang="es-AR" b="1"/>
              <a:t>TIROIDEOS O NUCLEARES</a:t>
            </a:r>
          </a:p>
          <a:p>
            <a:endParaRPr lang="es-MX" b="1"/>
          </a:p>
        </p:txBody>
      </p:sp>
      <p:sp>
        <p:nvSpPr>
          <p:cNvPr id="69636" name="Text Box 4"/>
          <p:cNvSpPr txBox="1">
            <a:spLocks noChangeArrowheads="1"/>
          </p:cNvSpPr>
          <p:nvPr/>
        </p:nvSpPr>
        <p:spPr bwMode="auto">
          <a:xfrm>
            <a:off x="5292725" y="1628775"/>
            <a:ext cx="3024188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AR" b="1" u="sng"/>
              <a:t>Glucocorticoides</a:t>
            </a:r>
            <a:endParaRPr lang="es-MX" b="1" u="sng"/>
          </a:p>
        </p:txBody>
      </p:sp>
      <p:sp>
        <p:nvSpPr>
          <p:cNvPr id="69637" name="Text Box 5"/>
          <p:cNvSpPr txBox="1">
            <a:spLocks noChangeArrowheads="1"/>
          </p:cNvSpPr>
          <p:nvPr/>
        </p:nvSpPr>
        <p:spPr bwMode="auto">
          <a:xfrm>
            <a:off x="5292725" y="2060575"/>
            <a:ext cx="3024188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AR"/>
              <a:t>Mineralocorticoides</a:t>
            </a:r>
            <a:endParaRPr lang="es-MX"/>
          </a:p>
        </p:txBody>
      </p:sp>
      <p:sp>
        <p:nvSpPr>
          <p:cNvPr id="69638" name="Text Box 6"/>
          <p:cNvSpPr txBox="1">
            <a:spLocks noChangeArrowheads="1"/>
          </p:cNvSpPr>
          <p:nvPr/>
        </p:nvSpPr>
        <p:spPr bwMode="auto">
          <a:xfrm>
            <a:off x="5292725" y="2492375"/>
            <a:ext cx="3024188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AR"/>
              <a:t>Progestorona</a:t>
            </a:r>
            <a:endParaRPr lang="es-MX"/>
          </a:p>
        </p:txBody>
      </p:sp>
      <p:sp>
        <p:nvSpPr>
          <p:cNvPr id="69639" name="Text Box 7"/>
          <p:cNvSpPr txBox="1">
            <a:spLocks noChangeArrowheads="1"/>
          </p:cNvSpPr>
          <p:nvPr/>
        </p:nvSpPr>
        <p:spPr bwMode="auto">
          <a:xfrm>
            <a:off x="5292725" y="2924175"/>
            <a:ext cx="1944688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AR"/>
              <a:t>Andrógenos</a:t>
            </a:r>
            <a:endParaRPr lang="es-MX"/>
          </a:p>
        </p:txBody>
      </p:sp>
      <p:sp>
        <p:nvSpPr>
          <p:cNvPr id="69640" name="Text Box 8"/>
          <p:cNvSpPr txBox="1">
            <a:spLocks noChangeArrowheads="1"/>
          </p:cNvSpPr>
          <p:nvPr/>
        </p:nvSpPr>
        <p:spPr bwMode="auto">
          <a:xfrm>
            <a:off x="5292725" y="3284538"/>
            <a:ext cx="3024188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AR"/>
              <a:t>Estrógenos</a:t>
            </a:r>
            <a:endParaRPr lang="es-MX"/>
          </a:p>
        </p:txBody>
      </p:sp>
      <p:sp>
        <p:nvSpPr>
          <p:cNvPr id="69641" name="Text Box 9"/>
          <p:cNvSpPr txBox="1">
            <a:spLocks noChangeArrowheads="1"/>
          </p:cNvSpPr>
          <p:nvPr/>
        </p:nvSpPr>
        <p:spPr bwMode="auto">
          <a:xfrm>
            <a:off x="4787900" y="4437063"/>
            <a:ext cx="3024188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AR" b="1" u="sng" dirty="0"/>
              <a:t>Hormonas tiroideas</a:t>
            </a:r>
            <a:endParaRPr lang="es-MX" b="1" u="sng" dirty="0"/>
          </a:p>
        </p:txBody>
      </p:sp>
      <p:sp>
        <p:nvSpPr>
          <p:cNvPr id="69642" name="Text Box 10"/>
          <p:cNvSpPr txBox="1">
            <a:spLocks noChangeArrowheads="1"/>
          </p:cNvSpPr>
          <p:nvPr/>
        </p:nvSpPr>
        <p:spPr bwMode="auto">
          <a:xfrm>
            <a:off x="4716463" y="4856163"/>
            <a:ext cx="3959225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AR" b="1" u="sng" dirty="0" err="1"/>
              <a:t>Metabolitos</a:t>
            </a:r>
            <a:r>
              <a:rPr lang="es-AR" b="1" u="sng" dirty="0"/>
              <a:t> de Vitamina D</a:t>
            </a:r>
            <a:endParaRPr lang="es-MX" b="1" u="sng" dirty="0"/>
          </a:p>
        </p:txBody>
      </p:sp>
      <p:sp>
        <p:nvSpPr>
          <p:cNvPr id="69643" name="Text Box 11"/>
          <p:cNvSpPr txBox="1">
            <a:spLocks noChangeArrowheads="1"/>
          </p:cNvSpPr>
          <p:nvPr/>
        </p:nvSpPr>
        <p:spPr bwMode="auto">
          <a:xfrm>
            <a:off x="4716463" y="5360988"/>
            <a:ext cx="3959225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AR" b="1" u="sng" dirty="0" err="1"/>
              <a:t>Metabolitos</a:t>
            </a:r>
            <a:r>
              <a:rPr lang="es-AR" b="1" u="sng" dirty="0"/>
              <a:t> de </a:t>
            </a:r>
            <a:r>
              <a:rPr lang="es-AR" b="1" u="sng" dirty="0" err="1"/>
              <a:t>Retinoides</a:t>
            </a:r>
            <a:endParaRPr lang="es-MX" b="1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1416</TotalTime>
  <Words>978</Words>
  <Application>Microsoft Office PowerPoint</Application>
  <PresentationFormat>Presentación en pantalla (4:3)</PresentationFormat>
  <Paragraphs>327</Paragraphs>
  <Slides>28</Slides>
  <Notes>7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28</vt:i4>
      </vt:variant>
    </vt:vector>
  </HeadingPairs>
  <TitlesOfParts>
    <vt:vector size="30" baseType="lpstr">
      <vt:lpstr>Diseño predeterminado</vt:lpstr>
      <vt:lpstr>Image</vt:lpstr>
      <vt:lpstr>BOLILLA 10</vt:lpstr>
      <vt:lpstr>Diapositiva 2</vt:lpstr>
      <vt:lpstr>RECEPTORES</vt:lpstr>
      <vt:lpstr>CARACTERISTICAS DE LA UNION HORMONA-RECEPTOR (H-R)</vt:lpstr>
      <vt:lpstr>TIPOS DE RECEPTORES SEGÚN SU LOCALIZACIÓN</vt:lpstr>
      <vt:lpstr>Receptores de membranas </vt:lpstr>
      <vt:lpstr>ESQUEMA SISTEMA AMP cíclico</vt:lpstr>
      <vt:lpstr>RECEPTORES INTRACELULARES</vt:lpstr>
      <vt:lpstr>RECEPTORES INTRACELULARES</vt:lpstr>
      <vt:lpstr>HORMONAS</vt:lpstr>
      <vt:lpstr>LOCALIZACION DE LAS PRINCIPALES GLANDULAS ENDOCRINAS</vt:lpstr>
      <vt:lpstr>Comunicaciones Hormonales: CLASIFICACION</vt:lpstr>
      <vt:lpstr>Acciones promovidas por hormonas</vt:lpstr>
      <vt:lpstr>Propiedades Generales de las  hormonas</vt:lpstr>
      <vt:lpstr>GLUCOCORTICOIDES</vt:lpstr>
      <vt:lpstr>Diapositiva 16</vt:lpstr>
      <vt:lpstr>BIOSINTESIS DE GLUCOCORTICOIDES</vt:lpstr>
      <vt:lpstr>Acciones Metabólicas del Cortisol</vt:lpstr>
      <vt:lpstr>Efecto de los Glucocorticoides sobre la Homeostasis del calcio</vt:lpstr>
      <vt:lpstr>HOMEOSTASIS DEL CALCIO</vt:lpstr>
      <vt:lpstr>ADRENALINA Y NORADENALINA</vt:lpstr>
      <vt:lpstr>ACCIONES METABOLICAS DE ADRENALINA</vt:lpstr>
      <vt:lpstr>INSULINA</vt:lpstr>
      <vt:lpstr>Diapositiva 24</vt:lpstr>
      <vt:lpstr>Secreción de Insulina</vt:lpstr>
      <vt:lpstr>ACCIONES METABOLICAS DE LA INSULINA</vt:lpstr>
      <vt:lpstr>GLUCAGON</vt:lpstr>
      <vt:lpstr>ACCIONES METABOLICAS DE GLUCAGON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BOLILLA</dc:title>
  <dc:creator>Bj</dc:creator>
  <cp:lastModifiedBy>Usuario</cp:lastModifiedBy>
  <cp:revision>92</cp:revision>
  <dcterms:created xsi:type="dcterms:W3CDTF">2007-10-18T21:10:42Z</dcterms:created>
  <dcterms:modified xsi:type="dcterms:W3CDTF">2012-10-22T17:27:44Z</dcterms:modified>
</cp:coreProperties>
</file>